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725" r:id="rId3"/>
    <p:sldId id="724" r:id="rId4"/>
    <p:sldId id="276" r:id="rId5"/>
    <p:sldId id="726" r:id="rId6"/>
    <p:sldId id="727" r:id="rId7"/>
    <p:sldId id="728" r:id="rId8"/>
    <p:sldId id="730" r:id="rId9"/>
    <p:sldId id="731" r:id="rId10"/>
    <p:sldId id="732" r:id="rId11"/>
    <p:sldId id="733" r:id="rId12"/>
    <p:sldId id="734" r:id="rId13"/>
    <p:sldId id="735" r:id="rId14"/>
    <p:sldId id="737" r:id="rId15"/>
    <p:sldId id="353" r:id="rId16"/>
    <p:sldId id="736" r:id="rId17"/>
    <p:sldId id="729" r:id="rId18"/>
    <p:sldId id="271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37"/>
  </p:normalViewPr>
  <p:slideViewPr>
    <p:cSldViewPr snapToGrid="0" snapToObjects="1">
      <p:cViewPr>
        <p:scale>
          <a:sx n="152" d="100"/>
          <a:sy n="152" d="100"/>
        </p:scale>
        <p:origin x="152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20B2F-5EFD-0547-A489-CB927E23F764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DD6B1-F978-214E-A959-011BAA850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99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588E2C-8AE4-43B7-9127-9F9DF448351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73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5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F46F-79E3-D341-B366-CB42F11EA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0C56C-5880-084F-BD14-E9B3C1341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54E6D-0BED-7B4F-B42D-1935ADF2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56E61-B947-4E45-8CD4-165D9F77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90C61-0564-224A-949B-2F82F52D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34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A31D1-D474-5343-B634-83A53325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BF1E9-D28A-DD42-87FA-9228AF7E3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E4661-96A8-F240-9A7D-02E5429B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20600-DAEB-2C45-9514-8C6986DF5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4B42C-9EFA-A846-93F2-E27D5A82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5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0208F7-99AA-7B4E-A844-49FBED31F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59DD9-1C22-9E48-948D-503569264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985F6-8B64-5148-9A25-8D9C0A766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0D004-02AA-B049-B1DD-31A0CEBF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D733A-A62E-6744-A4D9-35135A8F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14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80933" y="268817"/>
            <a:ext cx="675615" cy="172508"/>
            <a:chOff x="360699" y="268817"/>
            <a:chExt cx="506711" cy="172508"/>
          </a:xfrm>
          <a:solidFill>
            <a:schemeClr val="accent1"/>
          </a:solidFill>
        </p:grpSpPr>
        <p:sp>
          <p:nvSpPr>
            <p:cNvPr id="4" name="Rectangle 3"/>
            <p:cNvSpPr/>
            <p:nvPr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/>
          <p:cNvSpPr txBox="1"/>
          <p:nvPr userDrawn="1"/>
        </p:nvSpPr>
        <p:spPr>
          <a:xfrm>
            <a:off x="11635318" y="6626226"/>
            <a:ext cx="442383" cy="123825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8FEEC5B8-FD52-4EF4-B2E8-513827042EA6}" type="slidenum">
              <a:rPr lang="en-US" altLang="en-US" sz="800" smtClean="0">
                <a:solidFill>
                  <a:srgbClr val="000000"/>
                </a:solidFill>
                <a:ea typeface="MS PGothic" panose="020B0600070205080204" pitchFamily="34" charset="-128"/>
              </a:rPr>
              <a:pPr eaLnBrk="1" hangingPunct="1">
                <a:defRPr/>
              </a:pPr>
              <a:t>‹#›</a:t>
            </a:fld>
            <a:endParaRPr lang="en-US" altLang="en-US" sz="8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pic>
        <p:nvPicPr>
          <p:cNvPr id="7" name="Picture 9" descr="cloud_only cop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749"/>
          <a:stretch>
            <a:fillRect/>
          </a:stretch>
        </p:blipFill>
        <p:spPr bwMode="auto">
          <a:xfrm>
            <a:off x="315385" y="6205539"/>
            <a:ext cx="79798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7200" y="594566"/>
            <a:ext cx="10363200" cy="73152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600"/>
              </a:spcBef>
              <a:buNone/>
              <a:defRPr sz="2400" b="1" baseline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187739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5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8505-A0A1-4143-99C9-7FA5781C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19325-4BDA-3F4D-A8DF-84AA88B03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FAD70-E69A-F041-9690-B347AFDAE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F739C-5576-AB45-AC7C-0D477214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0A0F9-C87B-3D43-BBF3-A0F9BF23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6DEA-3C31-634F-A27F-28A11A847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6CE90-8ACA-C845-A02C-2ECB29746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C2B09-864E-2349-86F8-FA50C647B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D2F55-9226-624E-8428-5E12FFB33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E5A98-A971-1E4F-B938-AFF8ED1E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6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75C36-8A55-C74A-9DE5-A843B808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AE696-AC7F-7F47-A987-E3F5707B0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19FBF-BB90-9B4C-B403-C88027294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7E03F-3E61-6E48-822E-8EE99BC3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60C8F-E889-4348-8F34-6C861BE42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FB11B-1E65-9C49-BBE4-F14F245B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CB2A-CDD8-534E-BA35-6748CF33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09A0E-C0A2-8841-B2F2-FC5DBEEA1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40408-FF51-214E-A86F-B0772E31D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8B766-DDD4-0842-891F-E3EA11E41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94F66-1D3D-E649-83B0-FCCFCE95C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41BA8-373E-7E45-8317-34A94CAF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C57FD3-96F4-FE46-BFCC-5CBE46C6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5A98A5-BA75-E644-91A2-CEF16BCF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4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99D8-EC69-9E48-95FE-230EBAAF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4E096-06A8-6E42-BA95-D09E8F18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439D4-906B-4C4A-81B5-75DE4096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07C6A-85BC-EC4A-B2EC-D6545D67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9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63E92-A204-0D4D-9517-943E30038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244E97-4579-E34D-9189-F8C78C5E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99B7D-35CD-CE4D-9724-7722691E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30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4E04-E671-C249-9CEB-F64AF7BC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8F971-10CF-7E4B-AF36-E949DF43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788C4-841E-304C-AF08-F331CB749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69526-3373-424F-986A-2C460B1B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8991B-87CA-7F4C-B60F-D631892A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5AF7D-E002-1F4B-9E52-88A71D63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1DF54-AE49-F149-8334-6957CF49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C30334-BCC1-DB4B-9482-EBBAD9C195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CED52-A93F-D543-B081-C9287A0BB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B85D3-E7B4-184D-A328-5230AF4E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0DFD3-C130-E449-849A-5274CCCE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7DCC1-3F50-6B49-B786-D8D5C53A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9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C7FBF9-3E86-6148-9014-5AA7CB4A6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25597-2C3A-5640-B59D-4B5CE9C76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0835B-4396-7447-BD6A-AC5ADF415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7AF96-349A-8C49-B39B-3BEA0D523326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F9F22-F7E5-2B4A-8C27-90D86B1B7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61BD2-0E37-2C40-BC31-1F4B8628D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44754-FF5A-CD4B-9EFA-D20749171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6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helm/charts/tree/master/stable/rabbitmq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datasets/index.html#breast-cancer-wisconsin-diagnostic-datase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cloud/private/developer" TargetMode="External"/><Relationship Id="rId3" Type="http://schemas.openxmlformats.org/officeDocument/2006/relationships/hyperlink" Target="https://docs.docker.com/get-started/" TargetMode="External"/><Relationship Id="rId7" Type="http://schemas.openxmlformats.org/officeDocument/2006/relationships/hyperlink" Target="https://github.com/kubernetes/kubernetes/tree/master/examples" TargetMode="External"/><Relationship Id="rId2" Type="http://schemas.openxmlformats.org/officeDocument/2006/relationships/hyperlink" Target="https://www.cncf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acity.com/course/scalable-microservices-with-kubernetes--ud615" TargetMode="External"/><Relationship Id="rId5" Type="http://schemas.openxmlformats.org/officeDocument/2006/relationships/hyperlink" Target="https://azure.microsoft.com/en-us/resources/videos/the-illustrated-children-s-guide-to-kubernetes/" TargetMode="External"/><Relationship Id="rId10" Type="http://schemas.openxmlformats.org/officeDocument/2006/relationships/hyperlink" Target="http://ibm.biz/data4ai" TargetMode="External"/><Relationship Id="rId4" Type="http://schemas.openxmlformats.org/officeDocument/2006/relationships/hyperlink" Target="https://deis.com/blog/2016/kubernetes-illustrated-guide/" TargetMode="External"/><Relationship Id="rId9" Type="http://schemas.openxmlformats.org/officeDocument/2006/relationships/hyperlink" Target="https://www.ibm.com/cloud/garage/cloud-private-experiences/icp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tiff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tiff"/><Relationship Id="rId20" Type="http://schemas.openxmlformats.org/officeDocument/2006/relationships/image" Target="../media/image22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tiff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0DFF62-039B-1F48-ABBA-77026A62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E8AFB-D38D-BD40-97F3-1EDC70C62E0A}"/>
              </a:ext>
            </a:extLst>
          </p:cNvPr>
          <p:cNvSpPr/>
          <p:nvPr/>
        </p:nvSpPr>
        <p:spPr>
          <a:xfrm>
            <a:off x="1013007" y="4707374"/>
            <a:ext cx="52663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SRIRAM SRINIVASAN</a:t>
            </a:r>
          </a:p>
          <a:p>
            <a:r>
              <a:rPr lang="en-US" sz="2400" dirty="0">
                <a:solidFill>
                  <a:schemeClr val="bg1"/>
                </a:solidFill>
              </a:rPr>
              <a:t>Architect, Senior Technical Staff Member</a:t>
            </a:r>
          </a:p>
          <a:p>
            <a:r>
              <a:rPr lang="en-US" sz="2400" dirty="0">
                <a:solidFill>
                  <a:schemeClr val="bg1"/>
                </a:solidFill>
              </a:rPr>
              <a:t>IBM Cloud Private for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7EAB4D-E852-DB4F-9B61-707F3ACFD606}"/>
              </a:ext>
            </a:extLst>
          </p:cNvPr>
          <p:cNvSpPr/>
          <p:nvPr/>
        </p:nvSpPr>
        <p:spPr>
          <a:xfrm>
            <a:off x="444648" y="674608"/>
            <a:ext cx="87531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ucida Grande" panose="020B0600040502020204" pitchFamily="34" charset="0"/>
              </a:rPr>
              <a:t>A real-time ML application on IBM Cloud Private for Data</a:t>
            </a:r>
            <a:endParaRPr lang="en-US" sz="3200" dirty="0">
              <a:solidFill>
                <a:schemeClr val="bg1"/>
              </a:solidFill>
              <a:effectLst/>
              <a:latin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4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0D84-B9CF-9D45-ACED-803EBDEB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0498"/>
          </a:xfrm>
        </p:spPr>
        <p:txBody>
          <a:bodyPr>
            <a:normAutofit fontScale="90000"/>
          </a:bodyPr>
          <a:lstStyle/>
          <a:p>
            <a:r>
              <a:rPr lang="en-US" dirty="0"/>
              <a:t>Deploying Rabbit MQ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2897-118E-3340-A266-A46B1361E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087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Available in Open Source for Kubernetes</a:t>
            </a:r>
          </a:p>
          <a:p>
            <a:pPr marL="0" indent="0">
              <a:buNone/>
            </a:pPr>
            <a:endParaRPr lang="en-US" sz="2000" dirty="0">
              <a:hlinkClick r:id="rId2"/>
            </a:endParaRPr>
          </a:p>
          <a:p>
            <a:pPr marL="457200" lvl="1" indent="0">
              <a:buNone/>
            </a:pPr>
            <a:r>
              <a:rPr lang="en-US" sz="1600" dirty="0">
                <a:hlinkClick r:id="rId2"/>
              </a:rPr>
              <a:t>https://github.com/helm/charts/tree/master/stable/rabbitmq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Easily deploy using helm,  the package manager for Kubernetes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457200" lvl="1" indent="0">
              <a:buNone/>
            </a:pPr>
            <a:endParaRPr lang="en-US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457200" lvl="1" indent="0">
              <a:buNone/>
            </a:pP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helm install --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tls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--name 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rabbitmq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--set 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rabbitmq.username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=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admin,rabbitmq.password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=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password,rabbitmq.erlangCookie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=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rabbitmq_cookie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stable/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rabbitmq</a:t>
            </a:r>
            <a:endParaRPr lang="en-US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457200" lvl="1" indent="0">
              <a:buNone/>
            </a:pPr>
            <a:endParaRPr lang="en-US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indent="0">
              <a:buNone/>
            </a:pPr>
            <a:r>
              <a:rPr lang="en-US" dirty="0">
                <a:cs typeface="Cordia New" panose="020B0304020202020204" pitchFamily="34" charset="-34"/>
              </a:rPr>
              <a:t>and check status:</a:t>
            </a:r>
          </a:p>
          <a:p>
            <a:pPr marL="457200" lvl="1" indent="0">
              <a:buNone/>
            </a:pP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helm status 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rabbitmq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--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tls</a:t>
            </a:r>
            <a:endParaRPr lang="en-US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46A4-1E30-0B48-9772-3C51E735B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513" y="2766260"/>
            <a:ext cx="1511748" cy="693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3BBF3-96C4-C249-B56F-F6B07FD7C0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7FA"/>
              </a:clrFrom>
              <a:clrTo>
                <a:srgbClr val="F5F7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23594" y="1346112"/>
            <a:ext cx="587586" cy="5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4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8B42A-C2DC-7849-A8DA-A15A43D99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8052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the model with python/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0376-85ED-9F40-955A-F94CBB0B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842"/>
            <a:ext cx="10613994" cy="46817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Using the Breast cancer </a:t>
            </a:r>
            <a:r>
              <a:rPr lang="en-US" dirty="0" err="1"/>
              <a:t>wisconsin</a:t>
            </a:r>
            <a:r>
              <a:rPr lang="en-US" dirty="0"/>
              <a:t> (diagnostic) dataset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http://scikit-learn.org/stable/datasets/index.html#breast-cancer-wisconsin-diagnostic-dataset</a:t>
            </a:r>
            <a:endParaRPr lang="en-US" dirty="0"/>
          </a:p>
          <a:p>
            <a:pPr marL="457200" lvl="1" indent="0">
              <a:buNone/>
            </a:pP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cancer_dataset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= 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load_breast_cancer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()</a:t>
            </a:r>
          </a:p>
          <a:p>
            <a:r>
              <a:rPr lang="en-US" dirty="0"/>
              <a:t>Example with </a:t>
            </a:r>
            <a:r>
              <a:rPr lang="en-US" dirty="0" err="1"/>
              <a:t>Guassian</a:t>
            </a:r>
            <a:r>
              <a:rPr lang="en-US" dirty="0"/>
              <a:t> Naive Bayes:</a:t>
            </a:r>
          </a:p>
          <a:p>
            <a:pPr marL="457200" lvl="1" indent="0">
              <a:buNone/>
            </a:pP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gnb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 = 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GaussianNB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()</a:t>
            </a:r>
          </a:p>
          <a:p>
            <a:pPr marL="457200" lvl="1" indent="0">
              <a:buNone/>
            </a:pP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model = 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gnb.fit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(train, </a:t>
            </a:r>
            <a:r>
              <a:rPr lang="en-US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train_labels</a:t>
            </a:r>
            <a:r>
              <a:rPr lang="en-US" dirty="0"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  <a:p>
            <a:r>
              <a:rPr lang="en-US" dirty="0"/>
              <a:t>Persist the model using the “</a:t>
            </a:r>
            <a:r>
              <a:rPr lang="en-US" dirty="0" err="1"/>
              <a:t>dsx_ml</a:t>
            </a:r>
            <a:r>
              <a:rPr lang="en-US" dirty="0"/>
              <a:t>” module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from </a:t>
            </a:r>
            <a:r>
              <a:rPr lang="en-US" sz="2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dsx_ml.ml</a:t>
            </a:r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 import save</a:t>
            </a:r>
          </a:p>
          <a:p>
            <a:pPr marL="457200" lvl="1" indent="0">
              <a:buNone/>
            </a:pPr>
            <a:r>
              <a:rPr lang="en-US" sz="2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model_name</a:t>
            </a:r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 = "</a:t>
            </a:r>
            <a:r>
              <a:rPr lang="en-US" sz="2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cancer_model</a:t>
            </a:r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" </a:t>
            </a:r>
          </a:p>
          <a:p>
            <a:pPr marL="457200" lvl="1" indent="0">
              <a:buNone/>
            </a:pPr>
            <a:r>
              <a:rPr lang="en-US" sz="2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saved_model_output</a:t>
            </a:r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 = save(model = model, name = </a:t>
            </a:r>
            <a:r>
              <a:rPr lang="en-US" sz="2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model_name</a:t>
            </a:r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,  </a:t>
            </a:r>
            <a:r>
              <a:rPr lang="en-US" sz="2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algorithm_type</a:t>
            </a:r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 = 'Classification',  </a:t>
            </a:r>
            <a:r>
              <a:rPr lang="en-US" sz="2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x_test</a:t>
            </a:r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=</a:t>
            </a:r>
            <a:r>
              <a:rPr lang="en-US" sz="2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x_test_df.sort</a:t>
            </a:r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(), </a:t>
            </a:r>
            <a:r>
              <a:rPr lang="en-US" sz="2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y_test</a:t>
            </a:r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=</a:t>
            </a:r>
            <a:r>
              <a:rPr lang="en-US" sz="22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test_labels_df</a:t>
            </a:r>
            <a:r>
              <a:rPr lang="en-US" sz="2200" dirty="0">
                <a:latin typeface="Cordia New" panose="020B0304020202020204" pitchFamily="34" charset="-34"/>
                <a:cs typeface="Cordia New" panose="020B0304020202020204" pitchFamily="34" charset="-34"/>
              </a:rPr>
              <a:t>) 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09712C-7F99-A244-A826-1A1130092139}"/>
              </a:ext>
            </a:extLst>
          </p:cNvPr>
          <p:cNvSpPr/>
          <p:nvPr/>
        </p:nvSpPr>
        <p:spPr>
          <a:xfrm>
            <a:off x="3045041" y="5238123"/>
            <a:ext cx="506027" cy="2308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4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F9CE-9EE1-6245-8EF9-F5090D8D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02" y="178695"/>
            <a:ext cx="10515600" cy="56703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a custom scorer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5042-8C2D-6747-B398-D07381753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02" y="866836"/>
            <a:ext cx="10515600" cy="1485747"/>
          </a:xfrm>
        </p:spPr>
        <p:txBody>
          <a:bodyPr>
            <a:normAutofit/>
          </a:bodyPr>
          <a:lstStyle/>
          <a:p>
            <a:r>
              <a:rPr lang="en-US" sz="2400" dirty="0"/>
              <a:t>ICP4Data has default scorers out of the Box. </a:t>
            </a:r>
          </a:p>
          <a:p>
            <a:pPr lvl="1"/>
            <a:r>
              <a:rPr lang="en-US" sz="2000" dirty="0"/>
              <a:t>However, for illustration purposes, this example shows how you can build &amp; expose your own scorers as a web service</a:t>
            </a:r>
          </a:p>
          <a:p>
            <a:pPr lvl="1"/>
            <a:r>
              <a:rPr lang="en-US" sz="2000" dirty="0"/>
              <a:t>You can use this example to decide how best to serve the model &amp; respond to predictions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0CFFE7-A30C-D14D-B48D-860417E3F872}"/>
              </a:ext>
            </a:extLst>
          </p:cNvPr>
          <p:cNvSpPr/>
          <p:nvPr/>
        </p:nvSpPr>
        <p:spPr>
          <a:xfrm>
            <a:off x="1849517" y="2379216"/>
            <a:ext cx="7338871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def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init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():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# load the model from disk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global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global_loaded_model</a:t>
            </a:r>
            <a:endParaRPr lang="en-US" sz="1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global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feature_names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cancer_dataset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=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load_breast_cancer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()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feature_names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=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cancer_dataset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['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feature_names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']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model_path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=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os.getenv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("DSX_PROJECT_DIR") + "/models/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cancer_model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/1/model"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global_loaded_model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=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joblib.load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(open(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model_path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, '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rb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'))</a:t>
            </a:r>
          </a:p>
          <a:p>
            <a:endParaRPr lang="en-US" sz="1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# the function that invokes the prediction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def 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predict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post_data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):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global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global_loaded_model</a:t>
            </a:r>
            <a:endParaRPr lang="en-US" sz="1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loaded_model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=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global_loaded_model</a:t>
            </a:r>
            <a:endParaRPr lang="en-US" sz="1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dataframe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=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pandas.DataFrame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post_data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## Note - we need to order the feature values to ensure they match the ordered list in the model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dataframe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=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dataframe.reindex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(columns=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feature_names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predictions =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loaded_model.predict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dataframe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).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tolist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()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rd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= {"predictions": predictions}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return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rd</a:t>
            </a:r>
            <a:endParaRPr lang="en-US" sz="1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1A76461-E49F-634F-BF8B-10F89E170018}"/>
              </a:ext>
            </a:extLst>
          </p:cNvPr>
          <p:cNvSpPr/>
          <p:nvPr/>
        </p:nvSpPr>
        <p:spPr>
          <a:xfrm>
            <a:off x="8516020" y="2869260"/>
            <a:ext cx="2104367" cy="626533"/>
          </a:xfrm>
          <a:prstGeom prst="wedgeRoundRectCallout">
            <a:avLst>
              <a:gd name="adj1" fmla="val -326362"/>
              <a:gd name="adj2" fmla="val -102959"/>
              <a:gd name="adj3" fmla="val 1666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The </a:t>
            </a:r>
            <a:r>
              <a:rPr lang="en-US" sz="1100" dirty="0" err="1">
                <a:solidFill>
                  <a:srgbClr val="FFFFFF"/>
                </a:solidFill>
                <a:sym typeface="Helvetica Light"/>
              </a:rPr>
              <a:t>init</a:t>
            </a:r>
            <a:r>
              <a:rPr lang="en-US" sz="1100" dirty="0">
                <a:solidFill>
                  <a:srgbClr val="FFFFFF"/>
                </a:solidFill>
                <a:sym typeface="Helvetica Light"/>
              </a:rPr>
              <a:t> method is loaded only once (on startup)</a:t>
            </a:r>
          </a:p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good place to preload the model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A9FF10C-E5DB-E243-AD18-310F30D6AC79}"/>
              </a:ext>
            </a:extLst>
          </p:cNvPr>
          <p:cNvSpPr/>
          <p:nvPr/>
        </p:nvSpPr>
        <p:spPr>
          <a:xfrm>
            <a:off x="9089635" y="4472096"/>
            <a:ext cx="2104367" cy="626533"/>
          </a:xfrm>
          <a:prstGeom prst="wedgeRoundRectCallout">
            <a:avLst>
              <a:gd name="adj1" fmla="val -331846"/>
              <a:gd name="adj2" fmla="val -25027"/>
              <a:gd name="adj3" fmla="val 16667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Nothing fancy needed to expose the service.. – just a function that is sent a Dictionary as  argument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113844-B5E3-F54B-806A-CECFB783E7C5}"/>
              </a:ext>
            </a:extLst>
          </p:cNvPr>
          <p:cNvSpPr/>
          <p:nvPr/>
        </p:nvSpPr>
        <p:spPr>
          <a:xfrm>
            <a:off x="2086252" y="4554543"/>
            <a:ext cx="506027" cy="2308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3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5995-93D8-2244-8642-D3625626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049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invocation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B8DE3-F8E3-6541-9DBB-DB953341B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3817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curl -k -X POST https://mycluster.icp:31843/</a:t>
            </a:r>
            <a:r>
              <a:rPr lang="en-US" sz="1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dsvc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/v1/cancer/</a:t>
            </a:r>
            <a:r>
              <a:rPr lang="en-US" sz="1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pyscript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/predict/</a:t>
            </a:r>
            <a:r>
              <a:rPr lang="en-US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predict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   </a:t>
            </a:r>
          </a:p>
          <a:p>
            <a:pPr marL="0" indent="0">
              <a:buNone/>
            </a:pP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-H “Authorization: Bearer ${</a:t>
            </a:r>
            <a:r>
              <a:rPr lang="en-US" sz="1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accessToken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}” </a:t>
            </a:r>
          </a:p>
          <a:p>
            <a:pPr marL="0" indent="0">
              <a:buNone/>
            </a:pP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-H 'Cache-Control: no-cache'   -H 'Content-Type: application/</a:t>
            </a:r>
            <a:r>
              <a:rPr lang="en-US" sz="18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json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’   </a:t>
            </a:r>
          </a:p>
          <a:p>
            <a:pPr marL="0" indent="0">
              <a:buNone/>
            </a:pP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-d '{"</a:t>
            </a:r>
            <a:r>
              <a:rPr lang="en-US" sz="18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args</a:t>
            </a:r>
            <a:r>
              <a:rPr lang="en-US" sz="1800" dirty="0">
                <a:latin typeface="Cordia New" panose="020B0304020202020204" pitchFamily="34" charset="-34"/>
                <a:cs typeface="Cordia New" panose="020B0304020202020204" pitchFamily="34" charset="-34"/>
              </a:rPr>
              <a:t>":{"mean radius":{"0":12.47},"mean texture":{"0":18.6},"mean perimeter":{"0":81.09},"mean area":{"0":481.9},"mean smoothness":{"0":0.09965},"mean compactness":{"0":0.1058},"mean concavity":{"0":0.08005},"mean concave points":{"0":0.03821},"mean symmetry":{"0":0.1925},"mean fractal dimension":{"0":0.06373},"radius error":{"0":0.3961},"texture error":{"0":1.044},"perimeter error":{"0":2.497},"area error":{"0":30.29},"smoothness error":{"0":0.006953},"compactness error":{"0":0.01911},"concavity error":{"0":0.02701},"concave points error":{"0":0.01037},"symmetry error":{"0":0.01782},"fractal dimension error":{"0":0.003586},"worst radius":{"0":14.97},"worst texture":{"0":24.64},"worst perimeter":{"0":96.05},"worst area":{"0":677.9},"worst smoothness":{"0":0.1426},"worst compactness":{"0":0.2378},"worst concavity":{"0":0.2671},"worst concave points":{"0":0.1015},"worst symmetry":{"0":0.3014},"worst fractal dimension":{"0":0.0875}}}'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736EDB-078B-DE42-8C5E-D36B007D9341}"/>
              </a:ext>
            </a:extLst>
          </p:cNvPr>
          <p:cNvSpPr/>
          <p:nvPr/>
        </p:nvSpPr>
        <p:spPr>
          <a:xfrm>
            <a:off x="5930284" y="1447359"/>
            <a:ext cx="506027" cy="2308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CA15E4-6A10-A84B-901D-F053267ACF79}"/>
              </a:ext>
            </a:extLst>
          </p:cNvPr>
          <p:cNvSpPr/>
          <p:nvPr/>
        </p:nvSpPr>
        <p:spPr>
          <a:xfrm>
            <a:off x="740547" y="5548413"/>
            <a:ext cx="9842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 </a:t>
            </a:r>
            <a:r>
              <a:rPr lang="en-US" dirty="0">
                <a:solidFill>
                  <a:srgbClr val="5C2699"/>
                </a:solidFill>
              </a:rPr>
              <a:t>"</a:t>
            </a:r>
            <a:r>
              <a:rPr lang="en-US" dirty="0" err="1">
                <a:solidFill>
                  <a:srgbClr val="5C2699"/>
                </a:solidFill>
              </a:rPr>
              <a:t>stdout</a:t>
            </a:r>
            <a:r>
              <a:rPr lang="en-US" dirty="0">
                <a:solidFill>
                  <a:srgbClr val="5C2699"/>
                </a:solidFill>
              </a:rPr>
              <a:t>"</a:t>
            </a:r>
            <a:r>
              <a:rPr lang="en-US" dirty="0"/>
              <a:t>: [ </a:t>
            </a:r>
            <a:r>
              <a:rPr lang="en-US" dirty="0">
                <a:solidFill>
                  <a:srgbClr val="C41A16"/>
                </a:solidFill>
              </a:rPr>
              <a:t>"predict time: 0.014577 seconds "</a:t>
            </a:r>
            <a:r>
              <a:rPr lang="en-US" dirty="0"/>
              <a:t>, </a:t>
            </a:r>
            <a:r>
              <a:rPr lang="en-US" dirty="0">
                <a:solidFill>
                  <a:srgbClr val="C41A16"/>
                </a:solidFill>
              </a:rPr>
              <a:t>""</a:t>
            </a:r>
            <a:r>
              <a:rPr lang="en-US" dirty="0"/>
              <a:t> ], </a:t>
            </a:r>
            <a:r>
              <a:rPr lang="en-US" dirty="0">
                <a:solidFill>
                  <a:srgbClr val="5C2699"/>
                </a:solidFill>
              </a:rPr>
              <a:t>"stderr"</a:t>
            </a:r>
            <a:r>
              <a:rPr lang="en-US" dirty="0"/>
              <a:t>: [], </a:t>
            </a:r>
            <a:r>
              <a:rPr lang="en-US" dirty="0">
                <a:solidFill>
                  <a:srgbClr val="5C2699"/>
                </a:solidFill>
              </a:rPr>
              <a:t>"result"</a:t>
            </a:r>
            <a:r>
              <a:rPr lang="en-US" dirty="0"/>
              <a:t>: { </a:t>
            </a:r>
            <a:r>
              <a:rPr lang="en-US" dirty="0">
                <a:solidFill>
                  <a:srgbClr val="5C2699"/>
                </a:solidFill>
              </a:rPr>
              <a:t>"predictions"</a:t>
            </a:r>
            <a:r>
              <a:rPr lang="en-US" dirty="0"/>
              <a:t>: [ </a:t>
            </a:r>
            <a:r>
              <a:rPr lang="en-US" dirty="0">
                <a:solidFill>
                  <a:srgbClr val="1C00CF"/>
                </a:solidFill>
              </a:rPr>
              <a:t>1</a:t>
            </a:r>
            <a:r>
              <a:rPr lang="en-US" dirty="0"/>
              <a:t> ] } 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7FFC22-8342-2141-BAE8-696909EB4A33}"/>
              </a:ext>
            </a:extLst>
          </p:cNvPr>
          <p:cNvSpPr txBox="1">
            <a:spLocks/>
          </p:cNvSpPr>
          <p:nvPr/>
        </p:nvSpPr>
        <p:spPr>
          <a:xfrm>
            <a:off x="811565" y="4834701"/>
            <a:ext cx="10515600" cy="460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 response</a:t>
            </a:r>
          </a:p>
        </p:txBody>
      </p:sp>
    </p:spTree>
    <p:extLst>
      <p:ext uri="{BB962C8B-B14F-4D97-AF65-F5344CB8AC3E}">
        <p14:creationId xmlns:p14="http://schemas.microsoft.com/office/powerpoint/2010/main" val="425137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558BDF-3812-F44E-A551-FEDCA677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62" y="830510"/>
            <a:ext cx="4952236" cy="3280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D4855E-ADBC-394C-B6EF-F45C4CE3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043"/>
            <a:ext cx="10720526" cy="594805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python applications to work with </a:t>
            </a:r>
            <a:r>
              <a:rPr lang="en-US" dirty="0" err="1"/>
              <a:t>Rabbitmq</a:t>
            </a:r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278CCED-0E66-2C44-A817-B99E7D37D868}"/>
              </a:ext>
            </a:extLst>
          </p:cNvPr>
          <p:cNvSpPr/>
          <p:nvPr/>
        </p:nvSpPr>
        <p:spPr>
          <a:xfrm>
            <a:off x="3905250" y="830510"/>
            <a:ext cx="2104367" cy="626533"/>
          </a:xfrm>
          <a:prstGeom prst="wedgeRoundRectCallout">
            <a:avLst>
              <a:gd name="adj1" fmla="val -174876"/>
              <a:gd name="adj2" fmla="val -13249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Using </a:t>
            </a:r>
            <a:r>
              <a:rPr lang="en-US" sz="1100" dirty="0" err="1">
                <a:solidFill>
                  <a:srgbClr val="FFFFFF"/>
                </a:solidFill>
                <a:sym typeface="Helvetica Light"/>
              </a:rPr>
              <a:t>Pika</a:t>
            </a:r>
            <a:r>
              <a:rPr lang="en-US" sz="1100" dirty="0">
                <a:solidFill>
                  <a:srgbClr val="FFFFFF"/>
                </a:solidFill>
                <a:sym typeface="Helvetica Light"/>
              </a:rPr>
              <a:t> module to work with </a:t>
            </a:r>
            <a:r>
              <a:rPr lang="en-US" sz="1100" dirty="0" err="1">
                <a:solidFill>
                  <a:srgbClr val="FFFFFF"/>
                </a:solidFill>
                <a:sym typeface="Helvetica Light"/>
              </a:rPr>
              <a:t>Rabbitmq</a:t>
            </a:r>
            <a:endParaRPr lang="en-US" sz="1100" dirty="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16A68-2E19-DD46-829C-8E11481DF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041" y="1076889"/>
            <a:ext cx="2762425" cy="2333235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B23C1C-9311-1C48-BCEA-CC174F304383}"/>
              </a:ext>
            </a:extLst>
          </p:cNvPr>
          <p:cNvSpPr/>
          <p:nvPr/>
        </p:nvSpPr>
        <p:spPr>
          <a:xfrm>
            <a:off x="3687596" y="2044340"/>
            <a:ext cx="2104367" cy="626533"/>
          </a:xfrm>
          <a:prstGeom prst="wedgeRoundRectCallout">
            <a:avLst>
              <a:gd name="adj1" fmla="val -140990"/>
              <a:gd name="adj2" fmla="val 18886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messages are received via </a:t>
            </a:r>
            <a:r>
              <a:rPr lang="en-US" sz="1100" dirty="0" err="1">
                <a:solidFill>
                  <a:srgbClr val="FFFFFF"/>
                </a:solidFill>
                <a:sym typeface="Helvetica Light"/>
              </a:rPr>
              <a:t>labtestQ</a:t>
            </a:r>
            <a:r>
              <a:rPr lang="en-US" sz="1100" dirty="0">
                <a:solidFill>
                  <a:srgbClr val="FFFFFF"/>
                </a:solidFill>
                <a:sym typeface="Helvetica Light"/>
              </a:rPr>
              <a:t>  and can be used to invoke the prediction..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DA90421-F3BE-8F46-B4E0-6DAC1C0A9447}"/>
              </a:ext>
            </a:extLst>
          </p:cNvPr>
          <p:cNvSpPr/>
          <p:nvPr/>
        </p:nvSpPr>
        <p:spPr>
          <a:xfrm>
            <a:off x="6009617" y="1261552"/>
            <a:ext cx="2190528" cy="911657"/>
          </a:xfrm>
          <a:prstGeom prst="wedgeRoundRectCallout">
            <a:avLst>
              <a:gd name="adj1" fmla="val 58719"/>
              <a:gd name="adj2" fmla="val 245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Simple </a:t>
            </a:r>
            <a:r>
              <a:rPr lang="en-US" sz="1100" dirty="0" err="1">
                <a:solidFill>
                  <a:srgbClr val="FFFFFF"/>
                </a:solidFill>
                <a:sym typeface="Helvetica Light"/>
              </a:rPr>
              <a:t>Dockerfile</a:t>
            </a:r>
            <a:r>
              <a:rPr lang="en-US" sz="1100" dirty="0">
                <a:solidFill>
                  <a:srgbClr val="FFFFFF"/>
                </a:solidFill>
                <a:sym typeface="Helvetica Light"/>
              </a:rPr>
              <a:t> – to containerize the “receive” app.  </a:t>
            </a:r>
          </a:p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The first step to creating it as a microservice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ABA9F-F00F-0D43-9DF7-30E95526E4ED}"/>
              </a:ext>
            </a:extLst>
          </p:cNvPr>
          <p:cNvSpPr/>
          <p:nvPr/>
        </p:nvSpPr>
        <p:spPr>
          <a:xfrm>
            <a:off x="6961862" y="4679303"/>
            <a:ext cx="4432047" cy="18774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Example Deployment the receiver app to ICP:</a:t>
            </a:r>
          </a:p>
          <a:p>
            <a:endParaRPr lang="en-US" dirty="0"/>
          </a:p>
          <a:p>
            <a:r>
              <a:rPr 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# push the image</a:t>
            </a:r>
          </a:p>
          <a:p>
            <a:r>
              <a:rPr 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docker push mycluster.icp:8500/default/receive-msgs:v1</a:t>
            </a:r>
          </a:p>
          <a:p>
            <a:endParaRPr lang="en-US" sz="16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r>
              <a:rPr 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#deploy the chart</a:t>
            </a:r>
          </a:p>
          <a:p>
            <a:r>
              <a:rPr 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helm install --</a:t>
            </a:r>
            <a:r>
              <a:rPr lang="en-US" sz="16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tls</a:t>
            </a:r>
            <a:r>
              <a:rPr lang="en-US" sz="1600" dirty="0">
                <a:latin typeface="Cordia New" panose="020B0304020202020204" pitchFamily="34" charset="-34"/>
                <a:cs typeface="Cordia New" panose="020B0304020202020204" pitchFamily="34" charset="-34"/>
              </a:rPr>
              <a:t> --name=receiver ./receiver-chart/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CF62E9-1400-334F-A23C-93DEE4DC4F35}"/>
              </a:ext>
            </a:extLst>
          </p:cNvPr>
          <p:cNvSpPr/>
          <p:nvPr/>
        </p:nvSpPr>
        <p:spPr>
          <a:xfrm>
            <a:off x="6582562" y="3442388"/>
            <a:ext cx="49019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docker build -f </a:t>
            </a:r>
            <a:r>
              <a:rPr lang="en-US" sz="1400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Dockerfile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-t mycluster.icp:8500/default/receive-msgs:v1 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41D026-0AA4-1340-AAAE-91F56A72F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067" y="4468003"/>
            <a:ext cx="3119423" cy="2300035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229D32EC-DF54-7F4C-AA7A-21F3CCC456AA}"/>
              </a:ext>
            </a:extLst>
          </p:cNvPr>
          <p:cNvSpPr/>
          <p:nvPr/>
        </p:nvSpPr>
        <p:spPr>
          <a:xfrm>
            <a:off x="658353" y="4618547"/>
            <a:ext cx="2190528" cy="911657"/>
          </a:xfrm>
          <a:prstGeom prst="wedgeRoundRectCallout">
            <a:avLst>
              <a:gd name="adj1" fmla="val 58719"/>
              <a:gd name="adj2" fmla="val 245"/>
              <a:gd name="adj3" fmla="val 16667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Simple Helm chart to deploy this Python application into ICP/Kubernetes</a:t>
            </a:r>
          </a:p>
        </p:txBody>
      </p:sp>
    </p:spTree>
    <p:extLst>
      <p:ext uri="{BB962C8B-B14F-4D97-AF65-F5344CB8AC3E}">
        <p14:creationId xmlns:p14="http://schemas.microsoft.com/office/powerpoint/2010/main" val="256388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37272" cy="708666"/>
          </a:xfrm>
        </p:spPr>
        <p:txBody>
          <a:bodyPr>
            <a:noAutofit/>
          </a:bodyPr>
          <a:lstStyle/>
          <a:p>
            <a:r>
              <a:rPr lang="en-US" sz="2400" dirty="0"/>
              <a:t>References: Learn more about Cloud Native, Docker,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944" y="1454431"/>
            <a:ext cx="8781960" cy="5250601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Cloud Native Computing Foundation </a:t>
            </a:r>
            <a:r>
              <a:rPr lang="en-US" sz="1600" dirty="0">
                <a:hlinkClick r:id="rId2"/>
              </a:rPr>
              <a:t>https://www.cncf.io/</a:t>
            </a:r>
            <a:endParaRPr lang="en-US" sz="1600" dirty="0"/>
          </a:p>
          <a:p>
            <a:r>
              <a:rPr lang="en-US" sz="1600" dirty="0"/>
              <a:t>The Twelve Factor app </a:t>
            </a:r>
            <a:r>
              <a:rPr lang="mr-IN" sz="1600" dirty="0"/>
              <a:t>–</a:t>
            </a:r>
            <a:r>
              <a:rPr lang="en-US" sz="1600" dirty="0"/>
              <a:t> a methodology (best practices) for building “software-as-a-service-apps”:  </a:t>
            </a:r>
            <a:r>
              <a:rPr lang="en-US" sz="1400" dirty="0"/>
              <a:t>https://12factor.net/</a:t>
            </a:r>
            <a:endParaRPr lang="en-US" sz="1600" dirty="0"/>
          </a:p>
          <a:p>
            <a:r>
              <a:rPr lang="en-US" sz="1600" dirty="0"/>
              <a:t>Getting Started with Docker </a:t>
            </a:r>
          </a:p>
          <a:p>
            <a:pPr lvl="1"/>
            <a:r>
              <a:rPr lang="en-US" sz="1400" dirty="0">
                <a:hlinkClick r:id="rId3"/>
              </a:rPr>
              <a:t>https://docs.docker.com/get-started/</a:t>
            </a:r>
            <a:endParaRPr lang="en-US" sz="1400" dirty="0"/>
          </a:p>
          <a:p>
            <a:pPr lvl="1"/>
            <a:endParaRPr lang="en-US" sz="1400" dirty="0">
              <a:hlinkClick r:id="rId4"/>
            </a:endParaRPr>
          </a:p>
          <a:p>
            <a:r>
              <a:rPr lang="en-US" sz="1400" dirty="0">
                <a:hlinkClick r:id="rId4"/>
              </a:rPr>
              <a:t>https://kubernetes.io/docs/tutorials/kubernetes-basics/</a:t>
            </a:r>
          </a:p>
          <a:p>
            <a:endParaRPr lang="en-US" sz="1400" dirty="0">
              <a:hlinkClick r:id="rId4"/>
            </a:endParaRPr>
          </a:p>
          <a:p>
            <a:r>
              <a:rPr lang="en-US" sz="1400" dirty="0">
                <a:hlinkClick r:id="rId5"/>
              </a:rPr>
              <a:t>https://azure.microsoft.com/en-us/resources/videos/the-illustrated-children-s-guide-to-kubernetes/</a:t>
            </a:r>
            <a:endParaRPr lang="en-US" sz="1400" dirty="0"/>
          </a:p>
          <a:p>
            <a:endParaRPr lang="en-US" sz="1400" dirty="0">
              <a:hlinkClick r:id=""/>
            </a:endParaRPr>
          </a:p>
          <a:p>
            <a:r>
              <a:rPr lang="en-US" sz="1400" dirty="0">
                <a:hlinkClick r:id=""/>
              </a:rPr>
              <a:t>https://kubernetes.io/docs/user-guide/docker-cli-to-kubectl/</a:t>
            </a:r>
            <a:endParaRPr lang="en-US" sz="1400" dirty="0">
              <a:hlinkClick r:id="rId6"/>
            </a:endParaRPr>
          </a:p>
          <a:p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https://www.udacity.com/course/scalable-microservices-with-kubernetes--ud615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hlinkClick r:id="rId7"/>
              </a:rPr>
              <a:t>https://github.com/kubernetes/kubernetes/tree/master/examples</a:t>
            </a:r>
            <a:r>
              <a:rPr lang="en-US" sz="1400" dirty="0"/>
              <a:t>   - lots of examples of how software gets deployed in Kube</a:t>
            </a:r>
          </a:p>
          <a:p>
            <a:endParaRPr lang="en-US" sz="1400" dirty="0"/>
          </a:p>
          <a:p>
            <a:r>
              <a:rPr lang="en-US" sz="1400" dirty="0"/>
              <a:t>IBM Cloud Private : </a:t>
            </a:r>
            <a:r>
              <a:rPr lang="en-US" sz="1400" dirty="0">
                <a:hlinkClick r:id="rId8"/>
              </a:rPr>
              <a:t>https://www.ibm.com/cloud/private/developer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Take the IBM Cloud Private for Data Experience for a test drive: </a:t>
            </a:r>
            <a:r>
              <a:rPr lang="en-US" sz="1400" dirty="0">
                <a:hlinkClick r:id="rId9"/>
              </a:rPr>
              <a:t>https://www.ibm.com/cloud/garage/cloud-private-experiences/icpd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FF8680-B958-5945-8A92-B4B019913280}"/>
              </a:ext>
            </a:extLst>
          </p:cNvPr>
          <p:cNvSpPr/>
          <p:nvPr/>
        </p:nvSpPr>
        <p:spPr>
          <a:xfrm>
            <a:off x="9423782" y="1073792"/>
            <a:ext cx="22871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ICP4Data: </a:t>
            </a:r>
          </a:p>
          <a:p>
            <a:r>
              <a:rPr lang="en-US" dirty="0">
                <a:hlinkClick r:id="rId10"/>
              </a:rPr>
              <a:t>http://ibm.biz/data4ai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92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760B-21F0-9448-AD47-7AF9442D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5908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1825-2F18-7448-A459-8343E69BD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099" y="1275210"/>
            <a:ext cx="10515600" cy="4351338"/>
          </a:xfrm>
        </p:spPr>
        <p:txBody>
          <a:bodyPr/>
          <a:lstStyle/>
          <a:p>
            <a:r>
              <a:rPr lang="en-US" dirty="0"/>
              <a:t>You saw a set of examples on how ICP &amp; ICP For Data can help you ramp up quickly in building real-time applications</a:t>
            </a:r>
          </a:p>
          <a:p>
            <a:pPr lvl="1"/>
            <a:r>
              <a:rPr lang="en-US" dirty="0"/>
              <a:t>Instantiate key services such as </a:t>
            </a:r>
            <a:r>
              <a:rPr lang="en-US" dirty="0" err="1"/>
              <a:t>rabbitmq</a:t>
            </a:r>
            <a:endParaRPr lang="en-US" dirty="0"/>
          </a:p>
          <a:p>
            <a:pPr lvl="1"/>
            <a:r>
              <a:rPr lang="en-US" dirty="0"/>
              <a:t>Train ML models </a:t>
            </a:r>
          </a:p>
          <a:p>
            <a:pPr lvl="1"/>
            <a:r>
              <a:rPr lang="en-US" dirty="0"/>
              <a:t>Expose scoring servers</a:t>
            </a:r>
          </a:p>
          <a:p>
            <a:pPr lvl="1"/>
            <a:r>
              <a:rPr lang="en-US" dirty="0"/>
              <a:t>Deploy cloud native applications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7269D0-F441-6B47-9E7A-EEFD6BDAF264}"/>
              </a:ext>
            </a:extLst>
          </p:cNvPr>
          <p:cNvSpPr/>
          <p:nvPr/>
        </p:nvSpPr>
        <p:spPr>
          <a:xfrm>
            <a:off x="1809535" y="6119736"/>
            <a:ext cx="8851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check back later on GitHub for samples &amp; tips </a:t>
            </a:r>
          </a:p>
          <a:p>
            <a:r>
              <a:rPr lang="en-US" dirty="0"/>
              <a:t>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sriramsrinivasangmail</a:t>
            </a:r>
            <a:r>
              <a:rPr lang="en-US" dirty="0"/>
              <a:t>/ibmai-community-day-oct-2018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09A16-C41D-6246-840F-8AA0B387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77" y="6111511"/>
            <a:ext cx="647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80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3551D6-196F-A14A-AF48-E42420B1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BACBFD-DB3E-FD4C-93FF-13C50B6FCAD0}"/>
              </a:ext>
            </a:extLst>
          </p:cNvPr>
          <p:cNvSpPr/>
          <p:nvPr/>
        </p:nvSpPr>
        <p:spPr>
          <a:xfrm>
            <a:off x="2183907" y="4053448"/>
            <a:ext cx="8851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check back later on GitHub for samples &amp; tips </a:t>
            </a:r>
          </a:p>
          <a:p>
            <a:r>
              <a:rPr lang="en-US" dirty="0"/>
              <a:t>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sriramsrinivasangmail</a:t>
            </a:r>
            <a:r>
              <a:rPr lang="en-US" dirty="0"/>
              <a:t>/ibmai-community-day-oct-2018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6C4F3-258A-274F-A058-38BACFF7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4051176"/>
            <a:ext cx="647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83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790580" y="-1325170"/>
            <a:ext cx="65" cy="229037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ctr" defTabSz="914354" rtl="0" eaLnBrk="1" fontAlgn="auto" latinLnBrk="0" hangingPunct="0">
              <a:lnSpc>
                <a:spcPct val="85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1" b="0" i="0" u="none" strike="noStrike" kern="0" cap="none" spc="0" normalizeH="0" baseline="0" noProof="0" dirty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Calibri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7945527" y="1391323"/>
            <a:ext cx="796729" cy="577587"/>
            <a:chOff x="4130871" y="1160328"/>
            <a:chExt cx="1348033" cy="1112363"/>
          </a:xfrm>
        </p:grpSpPr>
        <p:sp>
          <p:nvSpPr>
            <p:cNvPr id="12" name="Rectangle 11"/>
            <p:cNvSpPr/>
            <p:nvPr/>
          </p:nvSpPr>
          <p:spPr>
            <a:xfrm>
              <a:off x="4130871" y="1160328"/>
              <a:ext cx="1348033" cy="1112363"/>
            </a:xfrm>
            <a:prstGeom prst="rect">
              <a:avLst/>
            </a:prstGeom>
            <a:solidFill>
              <a:srgbClr val="00518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roup 6"/>
            <p:cNvGrpSpPr/>
            <p:nvPr/>
          </p:nvGrpSpPr>
          <p:grpSpPr>
            <a:xfrm>
              <a:off x="4302917" y="1374576"/>
              <a:ext cx="952370" cy="778778"/>
              <a:chOff x="-1" y="-1"/>
              <a:chExt cx="1376280" cy="1377577"/>
            </a:xfrm>
          </p:grpSpPr>
          <p:sp>
            <p:nvSpPr>
              <p:cNvPr id="14" name="Freeform 29"/>
              <p:cNvSpPr/>
              <p:nvPr/>
            </p:nvSpPr>
            <p:spPr>
              <a:xfrm>
                <a:off x="516265" y="612254"/>
                <a:ext cx="358017" cy="370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58"/>
                      <a:pt x="18055" y="12514"/>
                      <a:pt x="13273" y="11398"/>
                    </a:cubicBezTo>
                    <a:cubicBezTo>
                      <a:pt x="15417" y="10521"/>
                      <a:pt x="16901" y="8369"/>
                      <a:pt x="16901" y="5978"/>
                    </a:cubicBezTo>
                    <a:cubicBezTo>
                      <a:pt x="16901" y="2710"/>
                      <a:pt x="14180" y="0"/>
                      <a:pt x="10800" y="0"/>
                    </a:cubicBezTo>
                    <a:cubicBezTo>
                      <a:pt x="7337" y="0"/>
                      <a:pt x="4617" y="2710"/>
                      <a:pt x="4617" y="5978"/>
                    </a:cubicBezTo>
                    <a:cubicBezTo>
                      <a:pt x="4617" y="8369"/>
                      <a:pt x="6101" y="10521"/>
                      <a:pt x="8244" y="11398"/>
                    </a:cubicBezTo>
                    <a:cubicBezTo>
                      <a:pt x="3545" y="12514"/>
                      <a:pt x="0" y="16658"/>
                      <a:pt x="0" y="21600"/>
                    </a:cubicBezTo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Freeform 30"/>
              <p:cNvSpPr/>
              <p:nvPr/>
            </p:nvSpPr>
            <p:spPr>
              <a:xfrm>
                <a:off x="869091" y="695273"/>
                <a:ext cx="114151" cy="114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Freeform 31"/>
              <p:cNvSpPr/>
              <p:nvPr/>
            </p:nvSpPr>
            <p:spPr>
              <a:xfrm>
                <a:off x="636900" y="404710"/>
                <a:ext cx="115450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4886"/>
                      <a:pt x="16714" y="0"/>
                      <a:pt x="10800" y="0"/>
                    </a:cubicBezTo>
                    <a:cubicBezTo>
                      <a:pt x="4886" y="0"/>
                      <a:pt x="0" y="4886"/>
                      <a:pt x="0" y="10800"/>
                    </a:cubicBezTo>
                    <a:cubicBezTo>
                      <a:pt x="0" y="16714"/>
                      <a:pt x="4886" y="21600"/>
                      <a:pt x="10800" y="21600"/>
                    </a:cubicBezTo>
                    <a:cubicBezTo>
                      <a:pt x="16714" y="21600"/>
                      <a:pt x="21600" y="16714"/>
                      <a:pt x="21600" y="10800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Freeform 32"/>
              <p:cNvSpPr/>
              <p:nvPr/>
            </p:nvSpPr>
            <p:spPr>
              <a:xfrm>
                <a:off x="429356" y="491620"/>
                <a:ext cx="115449" cy="114151"/>
              </a:xfrm>
              <a:prstGeom prst="rect">
                <a:avLst/>
              </a:pr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Freeform 33"/>
              <p:cNvSpPr/>
              <p:nvPr/>
            </p:nvSpPr>
            <p:spPr>
              <a:xfrm>
                <a:off x="847039" y="494214"/>
                <a:ext cx="111557" cy="128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285"/>
                    </a:moveTo>
                    <a:lnTo>
                      <a:pt x="10800" y="0"/>
                    </a:lnTo>
                    <a:lnTo>
                      <a:pt x="21600" y="5285"/>
                    </a:lnTo>
                    <a:lnTo>
                      <a:pt x="21600" y="16085"/>
                    </a:lnTo>
                    <a:lnTo>
                      <a:pt x="10800" y="21600"/>
                    </a:lnTo>
                    <a:lnTo>
                      <a:pt x="0" y="16085"/>
                    </a:lnTo>
                    <a:lnTo>
                      <a:pt x="0" y="5285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Freeform 34"/>
              <p:cNvSpPr/>
              <p:nvPr/>
            </p:nvSpPr>
            <p:spPr>
              <a:xfrm>
                <a:off x="404710" y="687490"/>
                <a:ext cx="115449" cy="115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noFill/>
              <a:ln w="19050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Freeform 38"/>
              <p:cNvSpPr/>
              <p:nvPr/>
            </p:nvSpPr>
            <p:spPr>
              <a:xfrm>
                <a:off x="688786" y="-2"/>
                <a:ext cx="687494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02" y="14400"/>
                    </a:moveTo>
                    <a:cubicBezTo>
                      <a:pt x="14702" y="16193"/>
                      <a:pt x="13986" y="17859"/>
                      <a:pt x="12744" y="19301"/>
                    </a:cubicBezTo>
                    <a:lnTo>
                      <a:pt x="18706" y="21600"/>
                    </a:lnTo>
                    <a:cubicBezTo>
                      <a:pt x="20548" y="19486"/>
                      <a:pt x="21600" y="17021"/>
                      <a:pt x="21600" y="14400"/>
                    </a:cubicBezTo>
                    <a:cubicBezTo>
                      <a:pt x="21600" y="6450"/>
                      <a:pt x="11925" y="0"/>
                      <a:pt x="0" y="0"/>
                    </a:cubicBezTo>
                    <a:lnTo>
                      <a:pt x="0" y="4599"/>
                    </a:lnTo>
                    <a:cubicBezTo>
                      <a:pt x="8126" y="4599"/>
                      <a:pt x="14702" y="8983"/>
                      <a:pt x="14702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Freeform 39"/>
              <p:cNvSpPr/>
              <p:nvPr/>
            </p:nvSpPr>
            <p:spPr>
              <a:xfrm>
                <a:off x="92097" y="922274"/>
                <a:ext cx="1192084" cy="4553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228"/>
                    </a:moveTo>
                    <a:lnTo>
                      <a:pt x="18157" y="0"/>
                    </a:lnTo>
                    <a:cubicBezTo>
                      <a:pt x="17111" y="4719"/>
                      <a:pt x="15432" y="8352"/>
                      <a:pt x="13424" y="10058"/>
                    </a:cubicBezTo>
                    <a:cubicBezTo>
                      <a:pt x="12597" y="10767"/>
                      <a:pt x="11711" y="11166"/>
                      <a:pt x="10800" y="11166"/>
                    </a:cubicBezTo>
                    <a:cubicBezTo>
                      <a:pt x="7653" y="11166"/>
                      <a:pt x="4911" y="6668"/>
                      <a:pt x="3442" y="0"/>
                    </a:cubicBezTo>
                    <a:lnTo>
                      <a:pt x="0" y="5228"/>
                    </a:lnTo>
                    <a:cubicBezTo>
                      <a:pt x="2152" y="15020"/>
                      <a:pt x="6185" y="21600"/>
                      <a:pt x="10800" y="21600"/>
                    </a:cubicBezTo>
                    <a:cubicBezTo>
                      <a:pt x="12142" y="21600"/>
                      <a:pt x="13441" y="21046"/>
                      <a:pt x="14656" y="20005"/>
                    </a:cubicBezTo>
                    <a:cubicBezTo>
                      <a:pt x="17601" y="17479"/>
                      <a:pt x="20073" y="12162"/>
                      <a:pt x="21600" y="5228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Freeform 40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solidFill>
                <a:srgbClr val="C1E5F9"/>
              </a:solidFill>
              <a:ln w="3175" cap="flat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Freeform 41"/>
              <p:cNvSpPr/>
              <p:nvPr/>
            </p:nvSpPr>
            <p:spPr>
              <a:xfrm>
                <a:off x="-2" y="-2"/>
                <a:ext cx="688792" cy="10325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83" y="14400"/>
                    </a:moveTo>
                    <a:cubicBezTo>
                      <a:pt x="6883" y="11136"/>
                      <a:pt x="9280" y="8252"/>
                      <a:pt x="12948" y="6469"/>
                    </a:cubicBezTo>
                    <a:cubicBezTo>
                      <a:pt x="15374" y="5290"/>
                      <a:pt x="18370" y="4599"/>
                      <a:pt x="21600" y="4599"/>
                    </a:cubicBezTo>
                    <a:cubicBezTo>
                      <a:pt x="21600" y="4599"/>
                      <a:pt x="21600" y="4599"/>
                      <a:pt x="21600" y="4599"/>
                    </a:cubicBezTo>
                    <a:lnTo>
                      <a:pt x="21600" y="0"/>
                    </a:ln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850" y="0"/>
                      <a:pt x="12466" y="1023"/>
                      <a:pt x="8900" y="2757"/>
                    </a:cubicBezTo>
                    <a:cubicBezTo>
                      <a:pt x="3507" y="5368"/>
                      <a:pt x="0" y="9616"/>
                      <a:pt x="0" y="14400"/>
                    </a:cubicBezTo>
                    <a:cubicBezTo>
                      <a:pt x="0" y="17021"/>
                      <a:pt x="1052" y="19486"/>
                      <a:pt x="2894" y="21600"/>
                    </a:cubicBezTo>
                    <a:lnTo>
                      <a:pt x="8856" y="19301"/>
                    </a:lnTo>
                    <a:cubicBezTo>
                      <a:pt x="7614" y="17859"/>
                      <a:pt x="6883" y="16193"/>
                      <a:pt x="6883" y="1440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C1E5F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TextBox 23"/>
          <p:cNvSpPr txBox="1"/>
          <p:nvPr/>
        </p:nvSpPr>
        <p:spPr>
          <a:xfrm>
            <a:off x="7868755" y="1106837"/>
            <a:ext cx="1102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Data Engineer</a:t>
            </a:r>
            <a:endParaRPr kumimoji="0" lang="en-US" sz="1600" b="0" i="0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0579791" y="4122023"/>
            <a:ext cx="939608" cy="708816"/>
            <a:chOff x="208472" y="4226635"/>
            <a:chExt cx="1348033" cy="1121791"/>
          </a:xfrm>
        </p:grpSpPr>
        <p:sp>
          <p:nvSpPr>
            <p:cNvPr id="11" name="Rectangle 10"/>
            <p:cNvSpPr/>
            <p:nvPr/>
          </p:nvSpPr>
          <p:spPr>
            <a:xfrm>
              <a:off x="208472" y="4226635"/>
              <a:ext cx="1348033" cy="1121791"/>
            </a:xfrm>
            <a:prstGeom prst="rect">
              <a:avLst/>
            </a:prstGeom>
            <a:solidFill>
              <a:srgbClr val="007BC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91211" y="4297828"/>
              <a:ext cx="990961" cy="825500"/>
              <a:chOff x="-2" y="0"/>
              <a:chExt cx="1376281" cy="1377575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439734" y="415088"/>
                <a:ext cx="242569" cy="2503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16625"/>
                      <a:pt x="17979" y="12499"/>
                      <a:pt x="13235" y="11407"/>
                    </a:cubicBezTo>
                    <a:cubicBezTo>
                      <a:pt x="15482" y="10436"/>
                      <a:pt x="16980" y="8373"/>
                      <a:pt x="16980" y="5946"/>
                    </a:cubicBezTo>
                    <a:cubicBezTo>
                      <a:pt x="16980" y="2670"/>
                      <a:pt x="14234" y="0"/>
                      <a:pt x="10862" y="0"/>
                    </a:cubicBezTo>
                    <a:cubicBezTo>
                      <a:pt x="7366" y="0"/>
                      <a:pt x="4620" y="2670"/>
                      <a:pt x="4620" y="5946"/>
                    </a:cubicBezTo>
                    <a:cubicBezTo>
                      <a:pt x="4620" y="8373"/>
                      <a:pt x="6118" y="10436"/>
                      <a:pt x="8365" y="11407"/>
                    </a:cubicBezTo>
                    <a:cubicBezTo>
                      <a:pt x="3621" y="12499"/>
                      <a:pt x="0" y="16625"/>
                      <a:pt x="0" y="21600"/>
                    </a:cubicBez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39734" y="665438"/>
                <a:ext cx="242569" cy="303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900"/>
                    </a:moveTo>
                    <a:lnTo>
                      <a:pt x="9239" y="13900"/>
                    </a:lnTo>
                    <a:lnTo>
                      <a:pt x="9239" y="16300"/>
                    </a:lnTo>
                    <a:cubicBezTo>
                      <a:pt x="10113" y="16900"/>
                      <a:pt x="10738" y="17700"/>
                      <a:pt x="10738" y="18700"/>
                    </a:cubicBezTo>
                    <a:cubicBezTo>
                      <a:pt x="10738" y="20300"/>
                      <a:pt x="9114" y="21600"/>
                      <a:pt x="7117" y="21600"/>
                    </a:cubicBezTo>
                    <a:cubicBezTo>
                      <a:pt x="5119" y="21600"/>
                      <a:pt x="3496" y="20300"/>
                      <a:pt x="3496" y="18700"/>
                    </a:cubicBezTo>
                    <a:cubicBezTo>
                      <a:pt x="3496" y="17600"/>
                      <a:pt x="4370" y="16600"/>
                      <a:pt x="5494" y="16200"/>
                    </a:cubicBezTo>
                    <a:lnTo>
                      <a:pt x="5494" y="13900"/>
                    </a:lnTo>
                    <a:lnTo>
                      <a:pt x="0" y="13900"/>
                    </a:ln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574637" y="415088"/>
                <a:ext cx="456599" cy="446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5" y="21600"/>
                    </a:moveTo>
                    <a:lnTo>
                      <a:pt x="8455" y="19897"/>
                    </a:lnTo>
                    <a:cubicBezTo>
                      <a:pt x="7927" y="19556"/>
                      <a:pt x="7596" y="18943"/>
                      <a:pt x="7596" y="18261"/>
                    </a:cubicBezTo>
                    <a:cubicBezTo>
                      <a:pt x="7596" y="17171"/>
                      <a:pt x="8455" y="16285"/>
                      <a:pt x="9512" y="16285"/>
                    </a:cubicBezTo>
                    <a:cubicBezTo>
                      <a:pt x="10569" y="16285"/>
                      <a:pt x="11428" y="17171"/>
                      <a:pt x="11428" y="18261"/>
                    </a:cubicBezTo>
                    <a:cubicBezTo>
                      <a:pt x="11428" y="19011"/>
                      <a:pt x="10965" y="19692"/>
                      <a:pt x="10371" y="20033"/>
                    </a:cubicBezTo>
                    <a:lnTo>
                      <a:pt x="10371" y="21600"/>
                    </a:lnTo>
                    <a:lnTo>
                      <a:pt x="16514" y="21600"/>
                    </a:lnTo>
                    <a:lnTo>
                      <a:pt x="16514" y="17444"/>
                    </a:lnTo>
                    <a:lnTo>
                      <a:pt x="18033" y="17444"/>
                    </a:lnTo>
                    <a:cubicBezTo>
                      <a:pt x="18363" y="18057"/>
                      <a:pt x="18958" y="18466"/>
                      <a:pt x="19684" y="18466"/>
                    </a:cubicBezTo>
                    <a:cubicBezTo>
                      <a:pt x="20741" y="18466"/>
                      <a:pt x="21600" y="17580"/>
                      <a:pt x="21600" y="16490"/>
                    </a:cubicBezTo>
                    <a:cubicBezTo>
                      <a:pt x="21600" y="15468"/>
                      <a:pt x="20741" y="14582"/>
                      <a:pt x="19684" y="14582"/>
                    </a:cubicBezTo>
                    <a:cubicBezTo>
                      <a:pt x="19090" y="14582"/>
                      <a:pt x="18495" y="14922"/>
                      <a:pt x="18165" y="15399"/>
                    </a:cubicBezTo>
                    <a:lnTo>
                      <a:pt x="16514" y="15399"/>
                    </a:lnTo>
                    <a:lnTo>
                      <a:pt x="16514" y="12129"/>
                    </a:lnTo>
                    <a:cubicBezTo>
                      <a:pt x="16514" y="9335"/>
                      <a:pt x="14664" y="7018"/>
                      <a:pt x="12154" y="6405"/>
                    </a:cubicBezTo>
                    <a:cubicBezTo>
                      <a:pt x="13277" y="5860"/>
                      <a:pt x="14070" y="4702"/>
                      <a:pt x="14070" y="3339"/>
                    </a:cubicBezTo>
                    <a:cubicBezTo>
                      <a:pt x="14070" y="1499"/>
                      <a:pt x="12617" y="0"/>
                      <a:pt x="10833" y="0"/>
                    </a:cubicBezTo>
                    <a:cubicBezTo>
                      <a:pt x="9050" y="0"/>
                      <a:pt x="7596" y="1499"/>
                      <a:pt x="7596" y="3339"/>
                    </a:cubicBezTo>
                    <a:cubicBezTo>
                      <a:pt x="7596" y="4702"/>
                      <a:pt x="8389" y="5860"/>
                      <a:pt x="9512" y="6405"/>
                    </a:cubicBezTo>
                    <a:cubicBezTo>
                      <a:pt x="7002" y="7018"/>
                      <a:pt x="5086" y="9335"/>
                      <a:pt x="5086" y="12129"/>
                    </a:cubicBezTo>
                    <a:lnTo>
                      <a:pt x="5086" y="12606"/>
                    </a:lnTo>
                    <a:lnTo>
                      <a:pt x="3567" y="12606"/>
                    </a:lnTo>
                    <a:cubicBezTo>
                      <a:pt x="3237" y="11992"/>
                      <a:pt x="2576" y="11584"/>
                      <a:pt x="1850" y="11584"/>
                    </a:cubicBezTo>
                    <a:cubicBezTo>
                      <a:pt x="793" y="11584"/>
                      <a:pt x="0" y="12469"/>
                      <a:pt x="0" y="13491"/>
                    </a:cubicBezTo>
                    <a:cubicBezTo>
                      <a:pt x="0" y="14582"/>
                      <a:pt x="793" y="15468"/>
                      <a:pt x="1850" y="15468"/>
                    </a:cubicBezTo>
                    <a:cubicBezTo>
                      <a:pt x="2510" y="15468"/>
                      <a:pt x="3105" y="15127"/>
                      <a:pt x="3435" y="14650"/>
                    </a:cubicBezTo>
                    <a:lnTo>
                      <a:pt x="5086" y="14650"/>
                    </a:lnTo>
                    <a:lnTo>
                      <a:pt x="5086" y="21600"/>
                    </a:lnTo>
                    <a:lnTo>
                      <a:pt x="8455" y="21600"/>
                    </a:lnTo>
                    <a:close/>
                  </a:path>
                </a:pathLst>
              </a:custGeom>
              <a:noFill/>
              <a:ln w="22225" cap="rnd">
                <a:solidFill>
                  <a:srgbClr val="C1E5F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" name="Group 51"/>
              <p:cNvGrpSpPr/>
              <p:nvPr/>
            </p:nvGrpSpPr>
            <p:grpSpPr>
              <a:xfrm>
                <a:off x="-3" y="-1"/>
                <a:ext cx="1376283" cy="1377577"/>
                <a:chOff x="-1" y="0"/>
                <a:chExt cx="1376281" cy="1377575"/>
              </a:xfrm>
            </p:grpSpPr>
            <p:sp>
              <p:nvSpPr>
                <p:cNvPr id="30" name="Freeform 52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Freeform 53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Freeform 54"/>
                <p:cNvSpPr/>
                <p:nvPr/>
              </p:nvSpPr>
              <p:spPr>
                <a:xfrm>
                  <a:off x="92097" y="922275"/>
                  <a:ext cx="1192085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3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" name="Freeform 55"/>
                <p:cNvSpPr/>
                <p:nvPr/>
              </p:nvSpPr>
              <p:spPr>
                <a:xfrm>
                  <a:off x="-2" y="-1"/>
                  <a:ext cx="688791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4" name="TextBox 33"/>
          <p:cNvSpPr txBox="1"/>
          <p:nvPr/>
        </p:nvSpPr>
        <p:spPr>
          <a:xfrm>
            <a:off x="10520997" y="3804286"/>
            <a:ext cx="956096" cy="254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Data Steward</a:t>
            </a:r>
            <a:endParaRPr kumimoji="0" lang="en-US" sz="1600" b="0" i="0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497558" y="3422391"/>
            <a:ext cx="665031" cy="500887"/>
            <a:chOff x="6893957" y="4349607"/>
            <a:chExt cx="1020683" cy="566957"/>
          </a:xfrm>
        </p:grpSpPr>
        <p:sp>
          <p:nvSpPr>
            <p:cNvPr id="10" name="Rectangle 9"/>
            <p:cNvSpPr/>
            <p:nvPr/>
          </p:nvSpPr>
          <p:spPr>
            <a:xfrm>
              <a:off x="6893957" y="4349607"/>
              <a:ext cx="1020683" cy="566957"/>
            </a:xfrm>
            <a:prstGeom prst="rect">
              <a:avLst/>
            </a:prstGeom>
            <a:solidFill>
              <a:srgbClr val="0067AD"/>
            </a:solidFill>
            <a:ln>
              <a:solidFill>
                <a:srgbClr val="1BA3FF">
                  <a:lumMod val="50000"/>
                </a:srgb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096657" y="4409035"/>
              <a:ext cx="683771" cy="496703"/>
              <a:chOff x="6744146" y="2525097"/>
              <a:chExt cx="1018002" cy="1018959"/>
            </a:xfrm>
          </p:grpSpPr>
          <p:grpSp>
            <p:nvGrpSpPr>
              <p:cNvPr id="36" name="Group 44"/>
              <p:cNvGrpSpPr/>
              <p:nvPr/>
            </p:nvGrpSpPr>
            <p:grpSpPr>
              <a:xfrm>
                <a:off x="6744146" y="2525097"/>
                <a:ext cx="1018002" cy="1018959"/>
                <a:chOff x="0" y="0"/>
                <a:chExt cx="1376280" cy="1377575"/>
              </a:xfrm>
            </p:grpSpPr>
            <p:sp>
              <p:nvSpPr>
                <p:cNvPr id="38" name="Freeform 45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Freeform 46"/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Freeform 47"/>
                <p:cNvSpPr/>
                <p:nvPr/>
              </p:nvSpPr>
              <p:spPr>
                <a:xfrm>
                  <a:off x="92097" y="922275"/>
                  <a:ext cx="1192086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2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Freeform 48"/>
                <p:cNvSpPr/>
                <p:nvPr/>
              </p:nvSpPr>
              <p:spPr>
                <a:xfrm>
                  <a:off x="0" y="-1"/>
                  <a:ext cx="688790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7" name="Picture 53" descr="Picture 53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000883" y="2832540"/>
                <a:ext cx="412417" cy="4040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42" name="TextBox 41"/>
          <p:cNvSpPr txBox="1"/>
          <p:nvPr/>
        </p:nvSpPr>
        <p:spPr>
          <a:xfrm>
            <a:off x="5250134" y="2990416"/>
            <a:ext cx="108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Analyst/ 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Data Scientist</a:t>
            </a:r>
            <a:endParaRPr kumimoji="0" lang="en-US" sz="1600" b="0" i="0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19904" y="4899557"/>
            <a:ext cx="2053565" cy="1401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Organizes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  <a:p>
            <a:pPr marL="171442" marR="0" lvl="0" indent="-171442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Data &amp; Analytics Asset Enterprise Catalog </a:t>
            </a:r>
          </a:p>
          <a:p>
            <a:pPr marL="171442" marR="0" lvl="0" indent="-171442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Lineage</a:t>
            </a:r>
          </a:p>
          <a:p>
            <a:pPr marL="171442" marR="0" lvl="0" indent="-171442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051" b="1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Governance</a:t>
            </a: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 of Data &amp; Models</a:t>
            </a:r>
          </a:p>
          <a:p>
            <a:pPr marL="171442" marR="0" lvl="0" indent="-171442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Audits &amp; Policies</a:t>
            </a:r>
          </a:p>
          <a:p>
            <a:pPr marL="171442" marR="0" lvl="0" indent="-171442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Enables Model Explainability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986292" y="1295508"/>
            <a:ext cx="1861535" cy="739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1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Collects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Builds data lakes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and warehouses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Gets Data Ready for Analytics</a:t>
            </a:r>
            <a:endParaRPr kumimoji="0" lang="en-US" sz="1200" b="0" i="0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77355" y="3981052"/>
            <a:ext cx="1446102" cy="57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1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Analyzes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Explores, Shapes data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&amp; trains models</a:t>
            </a:r>
            <a:endParaRPr kumimoji="0" lang="en-US" sz="1200" b="0" i="0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066272" y="1299180"/>
            <a:ext cx="524139" cy="650413"/>
            <a:chOff x="4320412" y="1314774"/>
            <a:chExt cx="524139" cy="650413"/>
          </a:xfrm>
        </p:grpSpPr>
        <p:sp>
          <p:nvSpPr>
            <p:cNvPr id="49" name="TextBox 48"/>
            <p:cNvSpPr txBox="1"/>
            <p:nvPr/>
          </p:nvSpPr>
          <p:spPr bwMode="gray">
            <a:xfrm>
              <a:off x="4471068" y="1314774"/>
              <a:ext cx="222818" cy="1155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257642" rtl="0" eaLnBrk="0" fontAlgn="base" latinLnBrk="0" hangingPunct="0">
                <a:lnSpc>
                  <a:spcPct val="100000"/>
                </a:lnSpc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buSzTx/>
                <a:buFontTx/>
                <a:buNone/>
                <a:tabLst/>
                <a:defRPr/>
              </a:pPr>
              <a:r>
                <a:rPr kumimoji="0" lang="en-US" sz="751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"/>
                  <a:ea typeface="ヒラギノ角ゴ Pro W3" pitchFamily="122" charset="-128"/>
                  <a:cs typeface="+mn-cs"/>
                  <a:sym typeface="Helvetica"/>
                </a:rPr>
                <a:t>Exec</a:t>
              </a:r>
            </a:p>
          </p:txBody>
        </p:sp>
        <p:pic>
          <p:nvPicPr>
            <p:cNvPr id="50" name="Picture 49" descr="Persona_Eden_BusinessAnalyst_PNG.png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0412" y="1490991"/>
              <a:ext cx="524139" cy="474196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713371" y="2054445"/>
            <a:ext cx="1017755" cy="789672"/>
            <a:chOff x="6228654" y="1062253"/>
            <a:chExt cx="1149778" cy="711630"/>
          </a:xfrm>
        </p:grpSpPr>
        <p:sp>
          <p:nvSpPr>
            <p:cNvPr id="52" name="TextBox 51"/>
            <p:cNvSpPr txBox="1"/>
            <p:nvPr/>
          </p:nvSpPr>
          <p:spPr bwMode="gray">
            <a:xfrm>
              <a:off x="6228654" y="1062253"/>
              <a:ext cx="1149778" cy="104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257642" rtl="0" eaLnBrk="0" fontAlgn="base" latinLnBrk="0" hangingPunct="0">
                <a:lnSpc>
                  <a:spcPct val="100000"/>
                </a:lnSpc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buSzTx/>
                <a:buFontTx/>
                <a:buNone/>
                <a:tabLst/>
                <a:defRPr/>
              </a:pPr>
              <a:r>
                <a:rPr kumimoji="0" lang="en-US" sz="751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"/>
                  <a:ea typeface="ヒラギノ角ゴ Pro W3" pitchFamily="122" charset="-128"/>
                  <a:cs typeface="+mn-cs"/>
                  <a:sym typeface="Helvetica"/>
                </a:rPr>
                <a:t>App. Developer</a:t>
              </a:r>
            </a:p>
          </p:txBody>
        </p:sp>
        <p:pic>
          <p:nvPicPr>
            <p:cNvPr id="53" name="Picture 52" descr="Persona_Kai_ApplicationDeveloper_PNG.png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2618" y="1299687"/>
              <a:ext cx="524139" cy="474196"/>
            </a:xfrm>
            <a:prstGeom prst="rect">
              <a:avLst/>
            </a:prstGeom>
          </p:spPr>
        </p:pic>
      </p:grpSp>
      <p:sp>
        <p:nvSpPr>
          <p:cNvPr id="2" name="Hexagon 1"/>
          <p:cNvSpPr/>
          <p:nvPr/>
        </p:nvSpPr>
        <p:spPr>
          <a:xfrm>
            <a:off x="3946354" y="1903455"/>
            <a:ext cx="1195069" cy="837028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38000">
                <a:schemeClr val="bg2"/>
              </a:gs>
              <a:gs pos="66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Problem Statement or target opportunity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56" name="Hexagon 55"/>
          <p:cNvSpPr/>
          <p:nvPr/>
        </p:nvSpPr>
        <p:spPr>
          <a:xfrm>
            <a:off x="5914139" y="1884338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Search for Data</a:t>
            </a:r>
          </a:p>
        </p:txBody>
      </p:sp>
      <p:sp>
        <p:nvSpPr>
          <p:cNvPr id="57" name="Hexagon 56"/>
          <p:cNvSpPr/>
          <p:nvPr/>
        </p:nvSpPr>
        <p:spPr>
          <a:xfrm>
            <a:off x="7327356" y="262903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Explores &amp; Understands Data, distributions</a:t>
            </a:r>
          </a:p>
        </p:txBody>
      </p:sp>
      <p:sp>
        <p:nvSpPr>
          <p:cNvPr id="6" name="Striped Right Arrow 5"/>
          <p:cNvSpPr/>
          <p:nvPr/>
        </p:nvSpPr>
        <p:spPr>
          <a:xfrm>
            <a:off x="5230497" y="2158961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58" name="Hexagon 57"/>
          <p:cNvSpPr/>
          <p:nvPr/>
        </p:nvSpPr>
        <p:spPr>
          <a:xfrm>
            <a:off x="7501348" y="391681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Preps, Transforms &amp; Persists Data</a:t>
            </a:r>
          </a:p>
        </p:txBody>
      </p:sp>
      <p:sp>
        <p:nvSpPr>
          <p:cNvPr id="8" name="Down Arrow 7"/>
          <p:cNvSpPr/>
          <p:nvPr/>
        </p:nvSpPr>
        <p:spPr>
          <a:xfrm>
            <a:off x="7881923" y="3466060"/>
            <a:ext cx="468960" cy="435061"/>
          </a:xfrm>
          <a:prstGeom prst="down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59" name="Curved Left Arrow 58"/>
          <p:cNvSpPr/>
          <p:nvPr/>
        </p:nvSpPr>
        <p:spPr>
          <a:xfrm rot="7069916">
            <a:off x="6607494" y="2700783"/>
            <a:ext cx="515607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64" name="Hexagon 63"/>
          <p:cNvSpPr/>
          <p:nvPr/>
        </p:nvSpPr>
        <p:spPr>
          <a:xfrm>
            <a:off x="6317609" y="4907199"/>
            <a:ext cx="1564314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171450" marR="0" lvl="0" indent="-17145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ML Feature engineering </a:t>
            </a:r>
          </a:p>
          <a:p>
            <a:pPr marL="171450" marR="0" lvl="0" indent="-17145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Visualizations</a:t>
            </a:r>
          </a:p>
          <a:p>
            <a:pPr marL="171450" marR="0" lvl="0" indent="-17145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Notebooks</a:t>
            </a:r>
          </a:p>
          <a:p>
            <a:pPr marL="0" marR="0" lvl="0" indent="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67" name="Bent Arrow 66"/>
          <p:cNvSpPr/>
          <p:nvPr/>
        </p:nvSpPr>
        <p:spPr>
          <a:xfrm rot="10800000">
            <a:off x="7691653" y="4760263"/>
            <a:ext cx="574143" cy="695397"/>
          </a:xfrm>
          <a:prstGeom prst="bentArrow">
            <a:avLst/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68" name="Bent Arrow 67"/>
          <p:cNvSpPr/>
          <p:nvPr/>
        </p:nvSpPr>
        <p:spPr>
          <a:xfrm rot="5400000">
            <a:off x="7345531" y="1959325"/>
            <a:ext cx="524779" cy="861288"/>
          </a:xfrm>
          <a:prstGeom prst="bentArrow">
            <a:avLst>
              <a:gd name="adj1" fmla="val 36616"/>
              <a:gd name="adj2" fmla="val 25000"/>
              <a:gd name="adj3" fmla="val 25000"/>
              <a:gd name="adj4" fmla="val 4375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69" name="Hexagon 68"/>
          <p:cNvSpPr/>
          <p:nvPr/>
        </p:nvSpPr>
        <p:spPr>
          <a:xfrm>
            <a:off x="4414670" y="492365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- Train  Models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- Dashboards, apps</a:t>
            </a:r>
          </a:p>
          <a:p>
            <a:pPr marL="0" marR="0" lvl="0" indent="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70" name="Striped Right Arrow 69"/>
          <p:cNvSpPr/>
          <p:nvPr/>
        </p:nvSpPr>
        <p:spPr>
          <a:xfrm rot="10641392">
            <a:off x="5714210" y="5164397"/>
            <a:ext cx="664527" cy="355543"/>
          </a:xfrm>
          <a:prstGeom prst="stripedRightArrow">
            <a:avLst>
              <a:gd name="adj1" fmla="val 55715"/>
              <a:gd name="adj2" fmla="val 50000"/>
            </a:avLst>
          </a:prstGeom>
          <a:solidFill>
            <a:schemeClr val="bg2"/>
          </a:solidFill>
          <a:ln w="12700" cap="flat">
            <a:solidFill>
              <a:schemeClr val="tx1">
                <a:lumMod val="50000"/>
                <a:lumOff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74" name="Hexagon 73"/>
          <p:cNvSpPr/>
          <p:nvPr/>
        </p:nvSpPr>
        <p:spPr>
          <a:xfrm>
            <a:off x="2806062" y="4070171"/>
            <a:ext cx="1319993" cy="837028"/>
          </a:xfrm>
          <a:prstGeom prst="hexagon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Deploy, monitor model accuracy, latencies</a:t>
            </a:r>
          </a:p>
        </p:txBody>
      </p:sp>
      <p:sp>
        <p:nvSpPr>
          <p:cNvPr id="76" name="Bent Arrow 75"/>
          <p:cNvSpPr/>
          <p:nvPr/>
        </p:nvSpPr>
        <p:spPr>
          <a:xfrm rot="16200000">
            <a:off x="3748273" y="4844039"/>
            <a:ext cx="646697" cy="735373"/>
          </a:xfrm>
          <a:prstGeom prst="bentArrow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77" name="Hexagon 76"/>
          <p:cNvSpPr/>
          <p:nvPr/>
        </p:nvSpPr>
        <p:spPr>
          <a:xfrm>
            <a:off x="2626361" y="2760658"/>
            <a:ext cx="1319993" cy="837028"/>
          </a:xfrm>
          <a:prstGeom prst="hexagon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Trusted</a:t>
            </a:r>
          </a:p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analytics</a:t>
            </a:r>
          </a:p>
        </p:txBody>
      </p:sp>
      <p:sp>
        <p:nvSpPr>
          <p:cNvPr id="78" name="Bent Arrow 77"/>
          <p:cNvSpPr/>
          <p:nvPr/>
        </p:nvSpPr>
        <p:spPr>
          <a:xfrm>
            <a:off x="3380586" y="2031996"/>
            <a:ext cx="646697" cy="695397"/>
          </a:xfrm>
          <a:prstGeom prst="bentArrow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79" name="Striped Right Arrow 78"/>
          <p:cNvSpPr/>
          <p:nvPr/>
        </p:nvSpPr>
        <p:spPr>
          <a:xfrm rot="16200000">
            <a:off x="3268998" y="3626030"/>
            <a:ext cx="474228" cy="355543"/>
          </a:xfrm>
          <a:prstGeom prst="stripedRightArrow">
            <a:avLst>
              <a:gd name="adj1" fmla="val 55715"/>
              <a:gd name="adj2" fmla="val 50000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81" name="Curved Left Arrow 80"/>
          <p:cNvSpPr/>
          <p:nvPr/>
        </p:nvSpPr>
        <p:spPr>
          <a:xfrm rot="5400000">
            <a:off x="4855452" y="5577724"/>
            <a:ext cx="377443" cy="743357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054604" y="6131354"/>
            <a:ext cx="1016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Experiments</a:t>
            </a:r>
            <a:endParaRPr kumimoji="0" lang="en-US" sz="1600" b="0" i="0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554687" y="1271130"/>
            <a:ext cx="1164614" cy="415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Sets goals &amp;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measures results</a:t>
            </a:r>
            <a:endParaRPr kumimoji="0" lang="en-US" sz="1200" b="0" i="0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7699" y="2874771"/>
            <a:ext cx="390635" cy="295212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721595" y="3027125"/>
            <a:ext cx="1430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Real-time Apps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&amp; business processes</a:t>
            </a:r>
            <a:endParaRPr kumimoji="0" lang="en-US" sz="1400" b="0" i="1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985108" y="2336286"/>
            <a:ext cx="10075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/>
                <a:ea typeface="+mn-ea"/>
                <a:cs typeface="+mn-cs"/>
                <a:sym typeface="Calibri"/>
              </a:rPr>
              <a:t>Infuses ML in apps &amp; processes</a:t>
            </a:r>
          </a:p>
        </p:txBody>
      </p:sp>
      <p:cxnSp>
        <p:nvCxnSpPr>
          <p:cNvPr id="90" name="Straight Arrow Connector 89"/>
          <p:cNvCxnSpPr>
            <a:stCxn id="86" idx="3"/>
            <a:endCxn id="77" idx="3"/>
          </p:cNvCxnSpPr>
          <p:nvPr/>
        </p:nvCxnSpPr>
        <p:spPr>
          <a:xfrm>
            <a:off x="2408332" y="3022377"/>
            <a:ext cx="218027" cy="15679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TextBox 74"/>
          <p:cNvSpPr txBox="1"/>
          <p:nvPr/>
        </p:nvSpPr>
        <p:spPr>
          <a:xfrm>
            <a:off x="1011799" y="3880721"/>
            <a:ext cx="2204184" cy="138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1" b="0" i="1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1" u="sng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PRODUCTION</a:t>
            </a:r>
          </a:p>
          <a:p>
            <a:pPr marL="171442" marR="0" lvl="0" indent="-171442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051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Secure &amp; Governed</a:t>
            </a:r>
          </a:p>
          <a:p>
            <a:pPr marL="171442" marR="0" lvl="0" indent="-171442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051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Monitor &amp; Instrument</a:t>
            </a:r>
          </a:p>
          <a:p>
            <a:pPr marL="171442" marR="0" lvl="1" indent="-171442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051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High Throughput </a:t>
            </a:r>
          </a:p>
          <a:p>
            <a:pPr marL="0" marR="0" lvl="3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       -Load Balance  &amp; Scale</a:t>
            </a:r>
          </a:p>
          <a:p>
            <a:pPr marL="171442" marR="0" lvl="0" indent="-171442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051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Reliable Deployments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    - outage free upgrades</a:t>
            </a:r>
            <a:endParaRPr kumimoji="0" lang="en-US" sz="1200" b="0" i="1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sp>
        <p:nvSpPr>
          <p:cNvPr id="80" name="Curved Left Arrow 79"/>
          <p:cNvSpPr/>
          <p:nvPr/>
        </p:nvSpPr>
        <p:spPr>
          <a:xfrm rot="19285860">
            <a:off x="4304106" y="4061225"/>
            <a:ext cx="515607" cy="920920"/>
          </a:xfrm>
          <a:prstGeom prst="curvedLeftArrow">
            <a:avLst>
              <a:gd name="adj1" fmla="val 26709"/>
              <a:gd name="adj2" fmla="val 50000"/>
              <a:gd name="adj3" fmla="val 25000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964187" y="3970255"/>
            <a:ext cx="1145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0" cap="none" spc="-31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Auto-retrain &amp; upgrade</a:t>
            </a:r>
            <a:endParaRPr kumimoji="0" lang="en-US" sz="1200" b="0" i="1" u="none" strike="noStrike" kern="0" cap="none" spc="-31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258702" y="3496483"/>
            <a:ext cx="51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Refine</a:t>
            </a:r>
            <a:endParaRPr kumimoji="0" lang="en-US" sz="1200" b="0" i="1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590332" y="5800253"/>
            <a:ext cx="242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Features, Lineage/Relationships recorded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in Governance Catalog</a:t>
            </a:r>
          </a:p>
        </p:txBody>
      </p:sp>
      <p:sp>
        <p:nvSpPr>
          <p:cNvPr id="91" name="Hexagon 90"/>
          <p:cNvSpPr/>
          <p:nvPr/>
        </p:nvSpPr>
        <p:spPr>
          <a:xfrm>
            <a:off x="10926572" y="1216759"/>
            <a:ext cx="1195069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Development 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&amp; prototyping</a:t>
            </a:r>
          </a:p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1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92" name="Hexagon 91"/>
          <p:cNvSpPr/>
          <p:nvPr/>
        </p:nvSpPr>
        <p:spPr>
          <a:xfrm>
            <a:off x="10851044" y="2153424"/>
            <a:ext cx="1319993" cy="837028"/>
          </a:xfrm>
          <a:prstGeom prst="hexagon">
            <a:avLst/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Production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151" y="5370989"/>
            <a:ext cx="634635" cy="41844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839244" y="5789399"/>
            <a:ext cx="84459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0" cap="none" spc="-31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Admin/Ops</a:t>
            </a:r>
            <a:endParaRPr kumimoji="0" lang="en-US" sz="1467" b="0" i="0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sp>
        <p:nvSpPr>
          <p:cNvPr id="95" name="Title 2">
            <a:extLst>
              <a:ext uri="{FF2B5EF4-FFF2-40B4-BE49-F238E27FC236}">
                <a16:creationId xmlns:a16="http://schemas.microsoft.com/office/drawing/2014/main" id="{B50378CE-0E2F-C04E-85A7-C628EFE0D303}"/>
              </a:ext>
            </a:extLst>
          </p:cNvPr>
          <p:cNvSpPr txBox="1">
            <a:spLocks/>
          </p:cNvSpPr>
          <p:nvPr/>
        </p:nvSpPr>
        <p:spPr>
          <a:xfrm>
            <a:off x="34045" y="0"/>
            <a:ext cx="12073470" cy="1123103"/>
          </a:xfrm>
          <a:prstGeom prst="rect">
            <a:avLst/>
          </a:prstGeom>
          <a:solidFill>
            <a:srgbClr val="000000"/>
          </a:solidFill>
        </p:spPr>
        <p:txBody>
          <a:bodyPr vert="horz" lIns="228600" tIns="201168" rIns="228600" bIns="22860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IBM Cloud Private for Data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A key Scenario : </a:t>
            </a:r>
            <a:r>
              <a:rPr lang="en-US" sz="2000" dirty="0">
                <a:solidFill>
                  <a:srgbClr val="FFFFFF"/>
                </a:solidFill>
                <a:latin typeface="IBM Plex Sans"/>
              </a:rPr>
              <a:t>Accelerate Data Applications with Governed Analytics</a:t>
            </a:r>
          </a:p>
          <a:p>
            <a:pPr fontAlgn="auto">
              <a:spcAft>
                <a:spcPts val="0"/>
              </a:spcAft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99910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0DFF62-039B-1F48-ABBA-77026A62B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8F2E3-2E07-1141-A0AD-E7C809BECA10}"/>
              </a:ext>
            </a:extLst>
          </p:cNvPr>
          <p:cNvSpPr txBox="1"/>
          <p:nvPr/>
        </p:nvSpPr>
        <p:spPr>
          <a:xfrm>
            <a:off x="894435" y="5898356"/>
            <a:ext cx="1060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Brought to you by </a:t>
            </a:r>
            <a:r>
              <a:rPr lang="en-US" dirty="0" err="1">
                <a:solidFill>
                  <a:schemeClr val="bg1"/>
                </a:solidFill>
              </a:rPr>
              <a:t>community.ibm.com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icpfordata</a:t>
            </a:r>
            <a:r>
              <a:rPr lang="en-US" dirty="0">
                <a:solidFill>
                  <a:schemeClr val="bg1"/>
                </a:solidFill>
              </a:rPr>
              <a:t>                   Catch the replay at </a:t>
            </a:r>
            <a:r>
              <a:rPr lang="en-US" dirty="0" err="1">
                <a:solidFill>
                  <a:schemeClr val="bg1"/>
                </a:solidFill>
              </a:rPr>
              <a:t>ibmaicommunity.bemyapp.com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14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4E20-3262-C44B-A4C4-C342FC94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Private for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2255F-03B3-E34D-928B-A3E6FD279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quick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6833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9088E73-1887-7144-A578-247BD45B8622}"/>
              </a:ext>
            </a:extLst>
          </p:cNvPr>
          <p:cNvSpPr txBox="1">
            <a:spLocks/>
          </p:cNvSpPr>
          <p:nvPr/>
        </p:nvSpPr>
        <p:spPr>
          <a:xfrm>
            <a:off x="-1" y="-1"/>
            <a:ext cx="12192001" cy="974932"/>
          </a:xfrm>
          <a:prstGeom prst="rect">
            <a:avLst/>
          </a:prstGeom>
          <a:solidFill>
            <a:srgbClr val="000000"/>
          </a:solidFill>
        </p:spPr>
        <p:txBody>
          <a:bodyPr vert="horz" lIns="228600" tIns="201168" rIns="228600" bIns="22860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t>IBM Cloud Private for Data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</a:br>
            <a:r>
              <a:rPr lang="en-US" sz="2400" dirty="0">
                <a:solidFill>
                  <a:srgbClr val="FFFFFF"/>
                </a:solidFill>
                <a:latin typeface="IBM Plex Sans"/>
              </a:rPr>
              <a:t>An Integrated Platform for Accelerating Analytics</a:t>
            </a:r>
          </a:p>
          <a:p>
            <a:pPr fontAlgn="auto">
              <a:spcAft>
                <a:spcPts val="0"/>
              </a:spcAft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16" name="Chevron">
            <a:extLst>
              <a:ext uri="{FF2B5EF4-FFF2-40B4-BE49-F238E27FC236}">
                <a16:creationId xmlns:a16="http://schemas.microsoft.com/office/drawing/2014/main" id="{E10B0834-D635-604F-9534-3ED1BB65938E}"/>
              </a:ext>
            </a:extLst>
          </p:cNvPr>
          <p:cNvSpPr/>
          <p:nvPr/>
        </p:nvSpPr>
        <p:spPr>
          <a:xfrm>
            <a:off x="4829517" y="2994716"/>
            <a:ext cx="1375097" cy="772309"/>
          </a:xfrm>
          <a:prstGeom prst="chevron">
            <a:avLst>
              <a:gd name="adj" fmla="val 16143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91440" tIns="0" rIns="0" bIns="0" numCol="1" anchor="ctr">
            <a:noAutofit/>
          </a:bodyPr>
          <a:lstStyle/>
          <a:p>
            <a:pPr indent="9525" defTabSz="6857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90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Prepare Data </a:t>
            </a:r>
            <a:br>
              <a:rPr lang="en-US" sz="90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</a:br>
            <a:r>
              <a:rPr lang="en-US" sz="90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for Analysis</a:t>
            </a:r>
          </a:p>
        </p:txBody>
      </p:sp>
      <p:sp>
        <p:nvSpPr>
          <p:cNvPr id="18" name="Chevron">
            <a:extLst>
              <a:ext uri="{FF2B5EF4-FFF2-40B4-BE49-F238E27FC236}">
                <a16:creationId xmlns:a16="http://schemas.microsoft.com/office/drawing/2014/main" id="{C97CD8E2-846A-024D-B98B-F44FD68C3713}"/>
              </a:ext>
            </a:extLst>
          </p:cNvPr>
          <p:cNvSpPr/>
          <p:nvPr/>
        </p:nvSpPr>
        <p:spPr>
          <a:xfrm>
            <a:off x="4672100" y="4903042"/>
            <a:ext cx="1317155" cy="682796"/>
          </a:xfrm>
          <a:prstGeom prst="chevron">
            <a:avLst>
              <a:gd name="adj" fmla="val 16143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40" tIns="0" rIns="0" bIns="0" numCol="1" anchor="ctr">
            <a:noAutofit/>
          </a:bodyPr>
          <a:lstStyle/>
          <a:p>
            <a:pPr indent="9525" defTabSz="6857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90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Build  Analytics Apps &amp; Models</a:t>
            </a:r>
          </a:p>
          <a:p>
            <a:pPr indent="9525" defTabSz="6857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90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- and </a:t>
            </a:r>
            <a:r>
              <a:rPr lang="en-US" sz="900" i="1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automate</a:t>
            </a:r>
          </a:p>
        </p:txBody>
      </p:sp>
      <p:sp>
        <p:nvSpPr>
          <p:cNvPr id="19" name="Chevron">
            <a:extLst>
              <a:ext uri="{FF2B5EF4-FFF2-40B4-BE49-F238E27FC236}">
                <a16:creationId xmlns:a16="http://schemas.microsoft.com/office/drawing/2014/main" id="{42279179-0503-3A43-93F6-BA591F109202}"/>
              </a:ext>
            </a:extLst>
          </p:cNvPr>
          <p:cNvSpPr/>
          <p:nvPr/>
        </p:nvSpPr>
        <p:spPr>
          <a:xfrm>
            <a:off x="6902286" y="4875325"/>
            <a:ext cx="1238751" cy="617071"/>
          </a:xfrm>
          <a:prstGeom prst="chevron">
            <a:avLst>
              <a:gd name="adj" fmla="val 16143"/>
            </a:avLst>
          </a:prstGeom>
          <a:solidFill>
            <a:srgbClr val="C0FE00"/>
          </a:solidFill>
          <a:ln w="12700" cap="flat">
            <a:noFill/>
            <a:miter lim="400000"/>
          </a:ln>
          <a:effectLst/>
        </p:spPr>
        <p:txBody>
          <a:bodyPr wrap="square" lIns="91440" tIns="0" rIns="0" bIns="0" numCol="1" anchor="ctr">
            <a:noAutofit/>
          </a:bodyPr>
          <a:lstStyle/>
          <a:p>
            <a:pPr indent="9525" defTabSz="6857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900" dirty="0">
                <a:solidFill>
                  <a:prstClr val="black">
                    <a:lumMod val="95000"/>
                    <a:lumOff val="5000"/>
                  </a:prstClr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Model Management &amp; Deployments</a:t>
            </a:r>
          </a:p>
        </p:txBody>
      </p:sp>
      <p:sp>
        <p:nvSpPr>
          <p:cNvPr id="20" name="Chevron">
            <a:extLst>
              <a:ext uri="{FF2B5EF4-FFF2-40B4-BE49-F238E27FC236}">
                <a16:creationId xmlns:a16="http://schemas.microsoft.com/office/drawing/2014/main" id="{8BAAB628-D2FD-0E4F-91FF-00B44F0AC7A4}"/>
              </a:ext>
            </a:extLst>
          </p:cNvPr>
          <p:cNvSpPr/>
          <p:nvPr/>
        </p:nvSpPr>
        <p:spPr>
          <a:xfrm>
            <a:off x="9062232" y="4828154"/>
            <a:ext cx="1297399" cy="711412"/>
          </a:xfrm>
          <a:prstGeom prst="chevron">
            <a:avLst>
              <a:gd name="adj" fmla="val 16143"/>
            </a:avLst>
          </a:prstGeom>
          <a:solidFill>
            <a:srgbClr val="009900"/>
          </a:solidFill>
          <a:ln w="12700" cap="flat">
            <a:noFill/>
            <a:miter lim="400000"/>
          </a:ln>
          <a:effectLst/>
        </p:spPr>
        <p:txBody>
          <a:bodyPr wrap="square" lIns="91440" tIns="0" rIns="0" bIns="0" numCol="1" anchor="ctr">
            <a:noAutofit/>
          </a:bodyPr>
          <a:lstStyle/>
          <a:p>
            <a:pPr indent="9525" defTabSz="6857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900" dirty="0">
                <a:solidFill>
                  <a:prstClr val="black">
                    <a:lumMod val="95000"/>
                    <a:lumOff val="5000"/>
                  </a:prstClr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Create AI -powered Applications</a:t>
            </a:r>
          </a:p>
        </p:txBody>
      </p:sp>
      <p:sp>
        <p:nvSpPr>
          <p:cNvPr id="21" name="Chevron">
            <a:extLst>
              <a:ext uri="{FF2B5EF4-FFF2-40B4-BE49-F238E27FC236}">
                <a16:creationId xmlns:a16="http://schemas.microsoft.com/office/drawing/2014/main" id="{064C5671-9FA4-A748-AB46-3BE4AC72007B}"/>
              </a:ext>
            </a:extLst>
          </p:cNvPr>
          <p:cNvSpPr/>
          <p:nvPr/>
        </p:nvSpPr>
        <p:spPr>
          <a:xfrm>
            <a:off x="2931340" y="2974429"/>
            <a:ext cx="1287564" cy="825166"/>
          </a:xfrm>
          <a:prstGeom prst="chevron">
            <a:avLst>
              <a:gd name="adj" fmla="val 16143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91440" tIns="0" rIns="0" bIns="0" numCol="1" anchor="ctr">
            <a:noAutofit/>
          </a:bodyPr>
          <a:lstStyle/>
          <a:p>
            <a:pPr indent="9525" defTabSz="6857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90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Understand &amp; Govern Data </a:t>
            </a: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5973946D-6A93-6546-ACAD-A053F0D37523}"/>
              </a:ext>
            </a:extLst>
          </p:cNvPr>
          <p:cNvSpPr/>
          <p:nvPr/>
        </p:nvSpPr>
        <p:spPr>
          <a:xfrm>
            <a:off x="1220462" y="2936168"/>
            <a:ext cx="1246695" cy="839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398" y="0"/>
                </a:lnTo>
                <a:lnTo>
                  <a:pt x="21600" y="10800"/>
                </a:lnTo>
                <a:lnTo>
                  <a:pt x="19398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91440" tIns="0" rIns="0" bIns="0" numCol="1" anchor="ctr">
            <a:noAutofit/>
          </a:bodyPr>
          <a:lstStyle/>
          <a:p>
            <a:pPr marL="61912" defTabSz="68578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900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  <a:sym typeface="IBM Plex Sans"/>
              </a:rPr>
              <a:t>Gather &amp; Manage Data</a:t>
            </a:r>
          </a:p>
        </p:txBody>
      </p:sp>
      <p:sp>
        <p:nvSpPr>
          <p:cNvPr id="23" name="A Watson Teacher  can manage all data and models needed for training any Watson service from the same place.">
            <a:extLst>
              <a:ext uri="{FF2B5EF4-FFF2-40B4-BE49-F238E27FC236}">
                <a16:creationId xmlns:a16="http://schemas.microsoft.com/office/drawing/2014/main" id="{8A12CB0C-0F2E-E142-ACE3-4429B88669A4}"/>
              </a:ext>
            </a:extLst>
          </p:cNvPr>
          <p:cNvSpPr/>
          <p:nvPr/>
        </p:nvSpPr>
        <p:spPr>
          <a:xfrm>
            <a:off x="1200052" y="3767024"/>
            <a:ext cx="1265544" cy="7806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100" b="1" dirty="0">
                <a:solidFill>
                  <a:srgbClr val="000000"/>
                </a:solidFill>
                <a:latin typeface="IBM Plex Sans"/>
                <a:sym typeface="IBM Plex Sans"/>
              </a:rPr>
              <a:t>Connect, discover </a:t>
            </a:r>
            <a:r>
              <a:rPr lang="en-US" sz="1100" dirty="0">
                <a:solidFill>
                  <a:srgbClr val="000000"/>
                </a:solidFill>
                <a:latin typeface="IBM Plex Sans"/>
                <a:sym typeface="IBM Plex Sans"/>
              </a:rPr>
              <a:t>&amp;</a:t>
            </a:r>
            <a:r>
              <a:rPr lang="en-US" sz="1100" b="1" dirty="0">
                <a:solidFill>
                  <a:srgbClr val="000000"/>
                </a:solidFill>
                <a:latin typeface="IBM Plex Sans"/>
                <a:sym typeface="IBM Plex Sans"/>
              </a:rPr>
              <a:t> provision</a:t>
            </a:r>
            <a:r>
              <a:rPr lang="en-US" sz="1100" dirty="0">
                <a:solidFill>
                  <a:srgbClr val="000000"/>
                </a:solidFill>
                <a:latin typeface="IBM Plex Sans"/>
                <a:sym typeface="IBM Plex Sans"/>
              </a:rPr>
              <a:t> data sources</a:t>
            </a:r>
          </a:p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100" b="1" dirty="0">
              <a:solidFill>
                <a:srgbClr val="000000"/>
              </a:solidFill>
              <a:latin typeface="IBM Plex Sans"/>
              <a:sym typeface="IBM Plex Sans"/>
            </a:endParaRPr>
          </a:p>
        </p:txBody>
      </p:sp>
      <p:sp>
        <p:nvSpPr>
          <p:cNvPr id="24" name="A Watson Teacher  can identify the data needed to train Watson to understand my domain.">
            <a:extLst>
              <a:ext uri="{FF2B5EF4-FFF2-40B4-BE49-F238E27FC236}">
                <a16:creationId xmlns:a16="http://schemas.microsoft.com/office/drawing/2014/main" id="{1FAE3CA6-54C1-294D-BF1D-0675F670D420}"/>
              </a:ext>
            </a:extLst>
          </p:cNvPr>
          <p:cNvSpPr/>
          <p:nvPr/>
        </p:nvSpPr>
        <p:spPr>
          <a:xfrm>
            <a:off x="4672100" y="3758663"/>
            <a:ext cx="1785752" cy="7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100" b="1" dirty="0">
                <a:solidFill>
                  <a:srgbClr val="000000"/>
                </a:solidFill>
                <a:latin typeface="IBM Plex Sans"/>
                <a:sym typeface="IBM Plex Sans"/>
              </a:rPr>
              <a:t>Integrate, cleanse </a:t>
            </a:r>
            <a:r>
              <a:rPr lang="en-US" sz="1100" dirty="0">
                <a:solidFill>
                  <a:srgbClr val="000000"/>
                </a:solidFill>
                <a:latin typeface="IBM Plex Sans"/>
                <a:sym typeface="IBM Plex Sans"/>
              </a:rPr>
              <a:t>and</a:t>
            </a:r>
            <a:r>
              <a:rPr lang="en-US" sz="1100" b="1" dirty="0">
                <a:solidFill>
                  <a:srgbClr val="000000"/>
                </a:solidFill>
                <a:latin typeface="IBM Plex Sans"/>
                <a:sym typeface="IBM Plex Sans"/>
              </a:rPr>
              <a:t> shape </a:t>
            </a:r>
            <a:r>
              <a:rPr lang="en-US" sz="1100" dirty="0">
                <a:solidFill>
                  <a:srgbClr val="000000"/>
                </a:solidFill>
                <a:latin typeface="IBM Plex Sans"/>
                <a:sym typeface="IBM Plex Sans"/>
              </a:rPr>
              <a:t>your data. </a:t>
            </a:r>
            <a:br>
              <a:rPr lang="en-US" sz="1100" dirty="0">
                <a:solidFill>
                  <a:srgbClr val="000000"/>
                </a:solidFill>
                <a:latin typeface="IBM Plex Sans"/>
                <a:sym typeface="IBM Plex Sans"/>
              </a:rPr>
            </a:br>
            <a:r>
              <a:rPr lang="en-US" sz="1100" dirty="0">
                <a:solidFill>
                  <a:srgbClr val="000000"/>
                </a:solidFill>
                <a:latin typeface="IBM Plex Sans"/>
                <a:sym typeface="IBM Plex Sans"/>
              </a:rPr>
              <a:t>Share dashboards for visualizing data</a:t>
            </a:r>
            <a:endParaRPr sz="1100" dirty="0">
              <a:solidFill>
                <a:srgbClr val="000000"/>
              </a:solidFill>
              <a:latin typeface="IBM Plex Sans"/>
              <a:sym typeface="IBM Plex Sans"/>
            </a:endParaRPr>
          </a:p>
        </p:txBody>
      </p:sp>
      <p:sp>
        <p:nvSpPr>
          <p:cNvPr id="25" name="A Watson Teacher can quickly create a client ready model of Watson VR in any domain in less than a day worth of work.">
            <a:extLst>
              <a:ext uri="{FF2B5EF4-FFF2-40B4-BE49-F238E27FC236}">
                <a16:creationId xmlns:a16="http://schemas.microsoft.com/office/drawing/2014/main" id="{9B3CC605-52B6-F24C-83B3-B4C3BBCEB001}"/>
              </a:ext>
            </a:extLst>
          </p:cNvPr>
          <p:cNvSpPr/>
          <p:nvPr/>
        </p:nvSpPr>
        <p:spPr>
          <a:xfrm>
            <a:off x="4480561" y="5771585"/>
            <a:ext cx="1939357" cy="9304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b="1" dirty="0">
                <a:solidFill>
                  <a:srgbClr val="000000"/>
                </a:solidFill>
                <a:latin typeface="IBM Plex Sans"/>
                <a:sym typeface="IBM Plex Sans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IBM Plex Sans"/>
                <a:sym typeface="IBM Plex Sans"/>
              </a:rPr>
              <a:t> Predictive ML, Deep Learning with GPUs, Prescriptive Optimizations, and other advanced mathematical </a:t>
            </a:r>
            <a:r>
              <a:rPr lang="en-US" sz="1000" b="1" dirty="0">
                <a:solidFill>
                  <a:srgbClr val="000000"/>
                </a:solidFill>
                <a:latin typeface="IBM Plex Sans"/>
                <a:sym typeface="IBM Plex Sans"/>
              </a:rPr>
              <a:t>models</a:t>
            </a:r>
            <a:r>
              <a:rPr lang="en-US" sz="1000" dirty="0">
                <a:solidFill>
                  <a:srgbClr val="000000"/>
                </a:solidFill>
                <a:latin typeface="IBM Plex Sans"/>
                <a:sym typeface="IBM Plex Sans"/>
              </a:rPr>
              <a:t>.  Interactive notebooks &amp; Apps</a:t>
            </a:r>
          </a:p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000" dirty="0">
              <a:solidFill>
                <a:srgbClr val="000000"/>
              </a:solidFill>
              <a:latin typeface="IBM Plex Sans"/>
              <a:sym typeface="IBM Plex Sans"/>
            </a:endParaRPr>
          </a:p>
        </p:txBody>
      </p:sp>
      <p:sp>
        <p:nvSpPr>
          <p:cNvPr id="26" name="As a Watson Teacher I can know how my work impacts Watson’s understanding of my domain, and I can communicate the outcome with my team in one click.">
            <a:extLst>
              <a:ext uri="{FF2B5EF4-FFF2-40B4-BE49-F238E27FC236}">
                <a16:creationId xmlns:a16="http://schemas.microsoft.com/office/drawing/2014/main" id="{2617CFCC-B049-2C46-A73F-6E271B0FF2CC}"/>
              </a:ext>
            </a:extLst>
          </p:cNvPr>
          <p:cNvSpPr/>
          <p:nvPr/>
        </p:nvSpPr>
        <p:spPr>
          <a:xfrm>
            <a:off x="6809166" y="5577823"/>
            <a:ext cx="1863818" cy="10593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b="1" dirty="0">
                <a:solidFill>
                  <a:srgbClr val="000000"/>
                </a:solidFill>
                <a:latin typeface="IBM Plex Sans"/>
                <a:sym typeface="IBM Plex Sans"/>
              </a:rPr>
              <a:t>DevOps </a:t>
            </a:r>
            <a:r>
              <a:rPr lang="en-US" sz="1000" dirty="0">
                <a:solidFill>
                  <a:srgbClr val="000000"/>
                </a:solidFill>
                <a:latin typeface="IBM Plex Sans"/>
                <a:sym typeface="IBM Plex Sans"/>
              </a:rPr>
              <a:t>for analytical models &amp; interactive notebooks and apps</a:t>
            </a:r>
          </a:p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solidFill>
                  <a:srgbClr val="000000"/>
                </a:solidFill>
                <a:latin typeface="IBM Plex Sans"/>
                <a:sym typeface="IBM Plex Sans"/>
              </a:rPr>
              <a:t>Deploy and scale – for high performance real-time use cases</a:t>
            </a:r>
          </a:p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000" dirty="0">
              <a:solidFill>
                <a:srgbClr val="000000"/>
              </a:solidFill>
              <a:latin typeface="IBM Plex Sans"/>
              <a:sym typeface="IBM Plex Sans"/>
            </a:endParaRPr>
          </a:p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i="1" dirty="0">
                <a:solidFill>
                  <a:srgbClr val="000000"/>
                </a:solidFill>
                <a:latin typeface="IBM Plex Sans"/>
                <a:sym typeface="IBM Plex Sans"/>
              </a:rPr>
              <a:t>CICD for analytics assets</a:t>
            </a:r>
            <a:endParaRPr lang="en-US" sz="1000" dirty="0">
              <a:solidFill>
                <a:srgbClr val="000000"/>
              </a:solidFill>
              <a:latin typeface="IBM Plex Sans"/>
              <a:sym typeface="IBM Plex Sans"/>
            </a:endParaRPr>
          </a:p>
        </p:txBody>
      </p:sp>
      <p:sp>
        <p:nvSpPr>
          <p:cNvPr id="27" name="As a Performance Manager I can know how my work impacts Watson and communicate the outcome with my team in one click.">
            <a:extLst>
              <a:ext uri="{FF2B5EF4-FFF2-40B4-BE49-F238E27FC236}">
                <a16:creationId xmlns:a16="http://schemas.microsoft.com/office/drawing/2014/main" id="{9BC2728A-B803-874B-975C-3E16F451FE36}"/>
              </a:ext>
            </a:extLst>
          </p:cNvPr>
          <p:cNvSpPr/>
          <p:nvPr/>
        </p:nvSpPr>
        <p:spPr>
          <a:xfrm>
            <a:off x="9062232" y="5634371"/>
            <a:ext cx="1673900" cy="1067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solidFill>
                  <a:srgbClr val="000000"/>
                </a:solidFill>
                <a:latin typeface="IBM Plex Sans"/>
                <a:sym typeface="IBM Plex Sans"/>
              </a:rPr>
              <a:t>Incorporate </a:t>
            </a:r>
            <a:r>
              <a:rPr lang="en-US" sz="1000" b="1" dirty="0">
                <a:solidFill>
                  <a:srgbClr val="000000"/>
                </a:solidFill>
                <a:latin typeface="IBM Plex Sans"/>
                <a:sym typeface="IBM Plex Sans"/>
              </a:rPr>
              <a:t>trusted and governed models </a:t>
            </a:r>
            <a:r>
              <a:rPr lang="en-US" sz="1000" dirty="0">
                <a:solidFill>
                  <a:srgbClr val="000000"/>
                </a:solidFill>
                <a:latin typeface="IBM Plex Sans"/>
                <a:sym typeface="IBM Plex Sans"/>
              </a:rPr>
              <a:t>into applications, dashboards, and operational systems – achieve AI</a:t>
            </a:r>
            <a:endParaRPr sz="1000" dirty="0">
              <a:solidFill>
                <a:srgbClr val="000000"/>
              </a:solidFill>
              <a:latin typeface="IBM Plex Sans"/>
              <a:sym typeface="IBM Plex Sans"/>
            </a:endParaRPr>
          </a:p>
        </p:txBody>
      </p:sp>
      <p:sp>
        <p:nvSpPr>
          <p:cNvPr id="28" name="A Watson Teacher  can manage all data and models needed for training any Watson service from the same place.">
            <a:extLst>
              <a:ext uri="{FF2B5EF4-FFF2-40B4-BE49-F238E27FC236}">
                <a16:creationId xmlns:a16="http://schemas.microsoft.com/office/drawing/2014/main" id="{758992FC-7ACA-5849-AA89-83FB99726482}"/>
              </a:ext>
            </a:extLst>
          </p:cNvPr>
          <p:cNvSpPr/>
          <p:nvPr/>
        </p:nvSpPr>
        <p:spPr>
          <a:xfrm>
            <a:off x="2930833" y="3767025"/>
            <a:ext cx="1594001" cy="7806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noAutofit/>
          </a:bodyPr>
          <a:lstStyle/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100" b="1" dirty="0">
                <a:solidFill>
                  <a:srgbClr val="000000"/>
                </a:solidFill>
                <a:latin typeface="IBM Plex Sans"/>
                <a:sym typeface="IBM Plex Sans"/>
              </a:rPr>
              <a:t>Auto Classify</a:t>
            </a:r>
            <a:r>
              <a:rPr lang="en-US" sz="1100" dirty="0">
                <a:solidFill>
                  <a:srgbClr val="000000"/>
                </a:solidFill>
                <a:latin typeface="IBM Plex Sans"/>
                <a:sym typeface="IBM Plex Sans"/>
              </a:rPr>
              <a:t>, </a:t>
            </a:r>
            <a:r>
              <a:rPr lang="en-US" sz="1100" b="1" dirty="0">
                <a:solidFill>
                  <a:srgbClr val="000000"/>
                </a:solidFill>
                <a:latin typeface="IBM Plex Sans"/>
                <a:sym typeface="IBM Plex Sans"/>
              </a:rPr>
              <a:t>Catalog</a:t>
            </a:r>
            <a:r>
              <a:rPr lang="en-US" sz="1100" dirty="0">
                <a:solidFill>
                  <a:srgbClr val="000000"/>
                </a:solidFill>
                <a:latin typeface="IBM Plex Sans"/>
                <a:sym typeface="IBM Plex Sans"/>
              </a:rPr>
              <a:t> and </a:t>
            </a:r>
            <a:r>
              <a:rPr lang="en-US" sz="1100" b="1" dirty="0">
                <a:solidFill>
                  <a:srgbClr val="000000"/>
                </a:solidFill>
                <a:latin typeface="IBM Plex Sans"/>
                <a:sym typeface="IBM Plex Sans"/>
              </a:rPr>
              <a:t>Govern</a:t>
            </a:r>
            <a:r>
              <a:rPr lang="en-US" sz="1100" dirty="0">
                <a:solidFill>
                  <a:srgbClr val="000000"/>
                </a:solidFill>
                <a:latin typeface="IBM Plex Sans"/>
                <a:sym typeface="IBM Plex Sans"/>
              </a:rPr>
              <a:t> data for both compliance and insights</a:t>
            </a:r>
          </a:p>
          <a:p>
            <a:pPr defTabSz="457189" fontAlgn="auto">
              <a:spcBef>
                <a:spcPts val="0"/>
              </a:spcBef>
              <a:spcAft>
                <a:spcPts val="0"/>
              </a:spcAft>
              <a:defRPr sz="800"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100" b="1" dirty="0">
              <a:solidFill>
                <a:srgbClr val="000000"/>
              </a:solidFill>
              <a:latin typeface="IBM Plex Sans"/>
              <a:sym typeface="IBM Plex San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22A90CE-202B-A04E-8D17-A70E44AA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94" y="1147353"/>
            <a:ext cx="7377106" cy="125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7679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851" y="215297"/>
            <a:ext cx="8419856" cy="381000"/>
          </a:xfrm>
        </p:spPr>
        <p:txBody>
          <a:bodyPr>
            <a:normAutofit/>
          </a:bodyPr>
          <a:lstStyle/>
          <a:p>
            <a:r>
              <a:rPr lang="en-US" sz="2100" dirty="0"/>
              <a:t>An Open, Scalable &amp; Extensible Platform for Accelerating Data Science/AI</a:t>
            </a:r>
          </a:p>
        </p:txBody>
      </p:sp>
      <p:sp>
        <p:nvSpPr>
          <p:cNvPr id="8" name="Rectangle 7"/>
          <p:cNvSpPr/>
          <p:nvPr/>
        </p:nvSpPr>
        <p:spPr>
          <a:xfrm>
            <a:off x="3194981" y="3503300"/>
            <a:ext cx="1867979" cy="175711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r>
              <a:rPr lang="en-US" sz="844" dirty="0">
                <a:solidFill>
                  <a:srgbClr val="FF0000"/>
                </a:solidFill>
                <a:latin typeface="IBM Plex Sans"/>
                <a:sym typeface="Calibri"/>
              </a:rPr>
              <a:t>Machine Learning Environments</a:t>
            </a:r>
          </a:p>
        </p:txBody>
      </p:sp>
      <p:pic>
        <p:nvPicPr>
          <p:cNvPr id="11" name="Picture 10" descr="mage result for Spark MLlib icon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781" y="2954884"/>
            <a:ext cx="438112" cy="395369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4" name="Rectangle 13"/>
          <p:cNvSpPr/>
          <p:nvPr/>
        </p:nvSpPr>
        <p:spPr>
          <a:xfrm>
            <a:off x="6138283" y="3579515"/>
            <a:ext cx="1566668" cy="7974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r>
              <a:rPr lang="en-US" sz="844" dirty="0">
                <a:solidFill>
                  <a:srgbClr val="FF0000"/>
                </a:solidFill>
                <a:latin typeface="IBM Plex Sans"/>
                <a:sym typeface="Calibri"/>
              </a:rPr>
              <a:t>Deep Learning Environments</a:t>
            </a:r>
          </a:p>
          <a:p>
            <a:pPr algn="ctr" defTabSz="514350">
              <a:defRPr/>
            </a:pPr>
            <a:r>
              <a:rPr lang="en-US" sz="825" dirty="0">
                <a:solidFill>
                  <a:srgbClr val="FF0000"/>
                </a:solidFill>
                <a:latin typeface="IBM Plex Sans"/>
                <a:sym typeface="Calibri"/>
              </a:rPr>
              <a:t>(with GPU affinity)</a:t>
            </a:r>
            <a:endParaRPr lang="en-US" sz="844" dirty="0">
              <a:solidFill>
                <a:srgbClr val="FF0000"/>
              </a:solidFill>
              <a:latin typeface="IBM Plex Sans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21811" y="1838105"/>
            <a:ext cx="2276938" cy="35214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514350">
              <a:defRPr/>
            </a:pPr>
            <a:r>
              <a:rPr lang="en-US" sz="844" dirty="0">
                <a:solidFill>
                  <a:schemeClr val="tx1"/>
                </a:solidFill>
                <a:latin typeface="IBM Plex Sans"/>
                <a:ea typeface="HelvNeue for IBM" charset="0"/>
                <a:cs typeface="HelvNeue for IBM" charset="0"/>
                <a:sym typeface="Calibri"/>
              </a:rPr>
              <a:t>IDEs &amp; Visual tooling</a:t>
            </a:r>
          </a:p>
          <a:p>
            <a:pPr algn="ctr" defTabSz="514350">
              <a:defRPr/>
            </a:pPr>
            <a:r>
              <a:rPr lang="en-US" sz="844" dirty="0">
                <a:solidFill>
                  <a:schemeClr val="tx1"/>
                </a:solidFill>
                <a:latin typeface="IBM Plex Sans"/>
                <a:ea typeface="HelvNeue for IBM" charset="0"/>
                <a:cs typeface="HelvNeue for IBM" charset="0"/>
                <a:sym typeface="Calibri"/>
              </a:rPr>
              <a:t>Projects: collaboration &amp; versioning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77" y="1757936"/>
            <a:ext cx="361898" cy="33777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599" y="1745529"/>
            <a:ext cx="505631" cy="53969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608" y="1797637"/>
            <a:ext cx="669948" cy="30330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766" y="4049304"/>
            <a:ext cx="549992" cy="44136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936" y="1786361"/>
            <a:ext cx="443576" cy="36333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3153" y="4102293"/>
            <a:ext cx="834185" cy="4157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5396" y="4090542"/>
            <a:ext cx="1100974" cy="4174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505" y="4044254"/>
            <a:ext cx="683274" cy="44592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95950" y="5007988"/>
            <a:ext cx="1275044" cy="4904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2306" y="2931008"/>
            <a:ext cx="496705" cy="48444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5005" y="2945350"/>
            <a:ext cx="667730" cy="37559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10513" y="2989286"/>
            <a:ext cx="823556" cy="35382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8542" y="3004659"/>
            <a:ext cx="852035" cy="261011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3305596" y="2913856"/>
            <a:ext cx="917473" cy="438582"/>
            <a:chOff x="5451041" y="2967335"/>
            <a:chExt cx="1223297" cy="584776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51041" y="2971243"/>
              <a:ext cx="456081" cy="366005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536392" y="2967335"/>
              <a:ext cx="1137946" cy="584776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  <a:scene3d>
                <a:camera prst="isometricLeftDown"/>
                <a:lightRig rig="threePt" dir="t"/>
              </a:scene3d>
            </a:bodyPr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>
                  <a:ln w="12700">
                    <a:solidFill>
                      <a:srgbClr val="EAEAEA">
                        <a:satMod val="155000"/>
                      </a:srgb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IBM Plex Sans"/>
                  <a:ea typeface="+mj-ea"/>
                  <a:cs typeface="+mj-cs"/>
                  <a:sym typeface="Calibri"/>
                </a:rPr>
                <a:t>ML</a:t>
              </a:r>
              <a:endParaRPr lang="en-US" sz="2400" b="1" dirty="0">
                <a:ln w="12700">
                  <a:solidFill>
                    <a:srgbClr val="EAEAEA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IBM Plex Sans"/>
                <a:ea typeface="+mj-ea"/>
                <a:cs typeface="+mj-cs"/>
                <a:sym typeface="Calibri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195" y="4943055"/>
            <a:ext cx="728346" cy="72834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63FADDC-E93F-5F49-8FFC-D9B290E061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42" y="5007989"/>
            <a:ext cx="574732" cy="59848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385535" y="3158828"/>
            <a:ext cx="2162367" cy="482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514350">
              <a:defRPr/>
            </a:pPr>
            <a:r>
              <a:rPr lang="en-US" sz="844" dirty="0">
                <a:solidFill>
                  <a:schemeClr val="tx1"/>
                </a:solidFill>
                <a:latin typeface="IBM Plex Sans"/>
                <a:ea typeface="HelvNeue for IBM" charset="0"/>
                <a:cs typeface="HelvNeue for IBM" charset="0"/>
                <a:sym typeface="Calibri"/>
              </a:rPr>
              <a:t>Machine Learning Environments</a:t>
            </a:r>
          </a:p>
          <a:p>
            <a:pPr algn="ctr" defTabSz="514350">
              <a:defRPr/>
            </a:pPr>
            <a:r>
              <a:rPr lang="en-US" sz="844" dirty="0">
                <a:solidFill>
                  <a:schemeClr val="tx1"/>
                </a:solidFill>
                <a:latin typeface="IBM Plex Sans"/>
                <a:ea typeface="HelvNeue for IBM" charset="0"/>
                <a:cs typeface="HelvNeue for IBM" charset="0"/>
                <a:sym typeface="Calibri"/>
              </a:rPr>
              <a:t>model management, deployments &amp; scoring server scale-out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23426" y="4211934"/>
            <a:ext cx="2162367" cy="48205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514350">
              <a:defRPr/>
            </a:pPr>
            <a:r>
              <a:rPr lang="en-US" sz="844" dirty="0">
                <a:solidFill>
                  <a:schemeClr val="tx1"/>
                </a:solidFill>
                <a:latin typeface="IBM Plex Sans"/>
                <a:ea typeface="HelvNeue for IBM" charset="0"/>
                <a:cs typeface="HelvNeue for IBM" charset="0"/>
                <a:sym typeface="Calibri"/>
              </a:rPr>
              <a:t>Languages &amp; Runtimes</a:t>
            </a:r>
          </a:p>
          <a:p>
            <a:pPr algn="ctr" defTabSz="514350">
              <a:defRPr/>
            </a:pPr>
            <a:r>
              <a:rPr lang="en-US" sz="844" dirty="0">
                <a:solidFill>
                  <a:schemeClr val="tx1"/>
                </a:solidFill>
                <a:latin typeface="IBM Plex Sans"/>
                <a:ea typeface="HelvNeue for IBM" charset="0"/>
                <a:cs typeface="HelvNeue for IBM" charset="0"/>
                <a:sym typeface="Calibri"/>
              </a:rPr>
              <a:t>+  add custom images &amp; package management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29575" y="4156780"/>
            <a:ext cx="993938" cy="2208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416130" y="5146346"/>
            <a:ext cx="2162367" cy="35214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514350">
              <a:defRPr/>
            </a:pPr>
            <a:r>
              <a:rPr lang="en-US" sz="844" dirty="0">
                <a:solidFill>
                  <a:schemeClr val="tx1"/>
                </a:solidFill>
                <a:latin typeface="IBM Plex Sans"/>
                <a:ea typeface="HelvNeue for IBM" charset="0"/>
                <a:cs typeface="HelvNeue for IBM" charset="0"/>
                <a:sym typeface="Calibri"/>
              </a:rPr>
              <a:t>Cloud-Native Platform &amp; Eco-System</a:t>
            </a:r>
          </a:p>
          <a:p>
            <a:pPr algn="ctr" defTabSz="514350">
              <a:defRPr/>
            </a:pPr>
            <a:r>
              <a:rPr lang="en-US" sz="844" dirty="0">
                <a:solidFill>
                  <a:schemeClr val="tx1"/>
                </a:solidFill>
                <a:latin typeface="IBM Plex Sans"/>
                <a:ea typeface="HelvNeue for IBM" charset="0"/>
                <a:cs typeface="HelvNeue for IBM" charset="0"/>
                <a:sym typeface="Calibri"/>
              </a:rPr>
              <a:t>Scale-out &amp; load-balancing</a:t>
            </a:r>
          </a:p>
        </p:txBody>
      </p:sp>
      <p:cxnSp>
        <p:nvCxnSpPr>
          <p:cNvPr id="61" name="Straight Connector 60"/>
          <p:cNvCxnSpPr>
            <a:cxnSpLocks/>
          </p:cNvCxnSpPr>
          <p:nvPr/>
        </p:nvCxnSpPr>
        <p:spPr>
          <a:xfrm>
            <a:off x="2214560" y="2687485"/>
            <a:ext cx="5943599" cy="234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cxnSpLocks/>
          </p:cNvCxnSpPr>
          <p:nvPr/>
        </p:nvCxnSpPr>
        <p:spPr>
          <a:xfrm>
            <a:off x="2214560" y="3815862"/>
            <a:ext cx="5943599" cy="234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cxnSpLocks/>
          </p:cNvCxnSpPr>
          <p:nvPr/>
        </p:nvCxnSpPr>
        <p:spPr>
          <a:xfrm>
            <a:off x="2214560" y="4885588"/>
            <a:ext cx="5943599" cy="234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214560" y="1446715"/>
            <a:ext cx="6061933" cy="4224687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 err="1">
              <a:solidFill>
                <a:srgbClr val="FF0000"/>
              </a:solidFill>
              <a:latin typeface="Arial"/>
              <a:ea typeface="+mj-ea"/>
              <a:cs typeface="Arial"/>
              <a:sym typeface="Calibri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419290" y="4214819"/>
            <a:ext cx="678712" cy="392415"/>
          </a:xfrm>
          <a:prstGeom prst="rect">
            <a:avLst/>
          </a:prstGeom>
          <a:scene3d>
            <a:camera prst="orthographicFront">
              <a:rot lat="0" lon="0" rev="0"/>
            </a:camera>
            <a:lightRig rig="freezing" dir="t"/>
          </a:scene3d>
          <a:sp3d extrusionH="76200" prstMaterial="clear">
            <a:bevelT w="63500" h="25400" prst="relaxedInset"/>
            <a:extrusionClr>
              <a:schemeClr val="tx1"/>
            </a:extrusionClr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68580" tIns="34290" rIns="68580" bIns="3429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n w="3175">
                  <a:solidFill>
                    <a:srgbClr val="FFFFFF"/>
                  </a:solidFill>
                  <a:prstDash val="solid"/>
                  <a:bevel/>
                </a:ln>
                <a:solidFill>
                  <a:srgbClr val="FF0000"/>
                </a:solidFill>
                <a:effectLst>
                  <a:glow rad="177800">
                    <a:srgbClr val="69A6FF">
                      <a:alpha val="40000"/>
                    </a:srgb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IBM Plex Sans"/>
                <a:sym typeface="Calibri"/>
              </a:rPr>
              <a:t>Custom</a:t>
            </a:r>
          </a:p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n w="3175">
                  <a:solidFill>
                    <a:srgbClr val="FFFFFF"/>
                  </a:solidFill>
                  <a:prstDash val="solid"/>
                  <a:bevel/>
                </a:ln>
                <a:solidFill>
                  <a:srgbClr val="FF0000"/>
                </a:solidFill>
                <a:effectLst>
                  <a:glow rad="177800">
                    <a:srgbClr val="69A6FF">
                      <a:alpha val="40000"/>
                    </a:srgb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IBM Plex Sans"/>
                <a:sym typeface="Calibri"/>
              </a:rPr>
              <a:t>runtimes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300142" y="2207461"/>
            <a:ext cx="841979" cy="225644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r>
              <a:rPr lang="en-US" sz="844" dirty="0">
                <a:solidFill>
                  <a:srgbClr val="FF0000"/>
                </a:solidFill>
                <a:latin typeface="IBM Plex Sans"/>
                <a:sym typeface="Calibri"/>
              </a:rPr>
              <a:t>Data Refinery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061918" y="2198793"/>
            <a:ext cx="863081" cy="22280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r>
              <a:rPr lang="en-US" sz="844" dirty="0">
                <a:solidFill>
                  <a:srgbClr val="FF0000"/>
                </a:solidFill>
                <a:latin typeface="IBM Plex Sans"/>
                <a:sym typeface="Calibri"/>
              </a:rPr>
              <a:t>SPSS Modeler*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724562" y="2246881"/>
            <a:ext cx="916390" cy="225644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r>
              <a:rPr lang="en-US" sz="844" dirty="0">
                <a:solidFill>
                  <a:srgbClr val="FF0000"/>
                </a:solidFill>
                <a:latin typeface="IBM Plex Sans"/>
                <a:sym typeface="Calibri"/>
              </a:rPr>
              <a:t>Decision* Optimization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37552" y="1872591"/>
            <a:ext cx="648667" cy="23166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9D3124B-6739-3E48-9D42-708234A66EF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38396" y="1629227"/>
            <a:ext cx="391372" cy="52182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52ECE66-4AA3-D342-B7F2-053E577EB5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13129" y="1714789"/>
            <a:ext cx="360656" cy="360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D9BF75-4352-D449-934D-A6BD3D86EBD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9662" y="1703751"/>
            <a:ext cx="408233" cy="38294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6BC59A2-6A19-BE4E-96E4-15D48575BF4F}"/>
              </a:ext>
            </a:extLst>
          </p:cNvPr>
          <p:cNvSpPr/>
          <p:nvPr/>
        </p:nvSpPr>
        <p:spPr>
          <a:xfrm>
            <a:off x="7375583" y="2184397"/>
            <a:ext cx="914400" cy="36790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defRPr/>
            </a:pPr>
            <a:r>
              <a:rPr lang="en-US" sz="844" dirty="0">
                <a:solidFill>
                  <a:srgbClr val="FF0000"/>
                </a:solidFill>
                <a:latin typeface="IBM Plex Sans"/>
                <a:sym typeface="Calibri"/>
              </a:rPr>
              <a:t>Watson * Explorer</a:t>
            </a:r>
          </a:p>
          <a:p>
            <a:pPr algn="ctr" defTabSz="514350">
              <a:defRPr/>
            </a:pPr>
            <a:r>
              <a:rPr lang="en-US" sz="844" dirty="0">
                <a:solidFill>
                  <a:srgbClr val="FF0000"/>
                </a:solidFill>
                <a:latin typeface="IBM Plex Sans"/>
                <a:sym typeface="Calibri"/>
              </a:rPr>
              <a:t>content analytics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98902-9D3E-2C46-ADC2-13331DA3A580}"/>
              </a:ext>
            </a:extLst>
          </p:cNvPr>
          <p:cNvSpPr txBox="1"/>
          <p:nvPr/>
        </p:nvSpPr>
        <p:spPr>
          <a:xfrm>
            <a:off x="9221803" y="6215387"/>
            <a:ext cx="816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cs typeface="Chalkboard"/>
              </a:rPr>
              <a:t>* In Roadmap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6F41FA-3391-6246-80B0-4F8371535765}"/>
              </a:ext>
            </a:extLst>
          </p:cNvPr>
          <p:cNvSpPr txBox="1"/>
          <p:nvPr/>
        </p:nvSpPr>
        <p:spPr>
          <a:xfrm>
            <a:off x="5075784" y="1777961"/>
            <a:ext cx="234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Chalkboard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61151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3E434B-0817-B34E-8EFE-F20C5E02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sample real-time Cloud Native Solution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8EB8E-02E6-634F-99E5-2B764C66D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ICP for Data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F12877-85A6-0649-9598-3289A2D5AF30}"/>
              </a:ext>
            </a:extLst>
          </p:cNvPr>
          <p:cNvSpPr/>
          <p:nvPr/>
        </p:nvSpPr>
        <p:spPr>
          <a:xfrm>
            <a:off x="2565647" y="5793472"/>
            <a:ext cx="8851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check back later on GitHub for samples &amp; tips </a:t>
            </a:r>
          </a:p>
          <a:p>
            <a:r>
              <a:rPr lang="en-US" dirty="0"/>
              <a:t>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sriramsrinivasangmail</a:t>
            </a:r>
            <a:r>
              <a:rPr lang="en-US" dirty="0"/>
              <a:t>/ibmai-community-day-oct-2018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504E7-EE23-2541-8416-311795C0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15" y="5791200"/>
            <a:ext cx="6477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6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D8152-DADE-F94A-B870-AD109D19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06"/>
            <a:ext cx="10515600" cy="56703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C46E0-E513-2946-A4BF-961EEEA5D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42" y="1217384"/>
            <a:ext cx="10827058" cy="54763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Breast Cancer diagnostic</a:t>
            </a:r>
          </a:p>
          <a:p>
            <a:pPr lvl="1"/>
            <a:r>
              <a:rPr lang="en-US" dirty="0"/>
              <a:t>A medical lab has a series of tests being performed on a daily basis</a:t>
            </a:r>
          </a:p>
          <a:p>
            <a:pPr lvl="1"/>
            <a:r>
              <a:rPr lang="en-US" dirty="0"/>
              <a:t>The expectation is for these tests to be analyzed and initial results returned back to the clinic while the patient is still present in the lab</a:t>
            </a:r>
          </a:p>
          <a:p>
            <a:endParaRPr lang="en-US" dirty="0"/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The clinics could be spread out in different locations – and </a:t>
            </a:r>
            <a:r>
              <a:rPr lang="en-US" dirty="0">
                <a:solidFill>
                  <a:srgbClr val="0070C0"/>
                </a:solidFill>
              </a:rPr>
              <a:t>reliability</a:t>
            </a:r>
            <a:r>
              <a:rPr lang="en-US" dirty="0"/>
              <a:t> is important in spite of network issues</a:t>
            </a:r>
          </a:p>
          <a:p>
            <a:pPr lvl="1"/>
            <a:r>
              <a:rPr lang="en-US" dirty="0"/>
              <a:t>Processing a stream of tests with extremely short </a:t>
            </a:r>
            <a:r>
              <a:rPr lang="en-US" dirty="0">
                <a:solidFill>
                  <a:srgbClr val="0070C0"/>
                </a:solidFill>
              </a:rPr>
              <a:t>latency</a:t>
            </a:r>
            <a:r>
              <a:rPr lang="en-US" dirty="0"/>
              <a:t> (real-time , </a:t>
            </a:r>
            <a:r>
              <a:rPr lang="en-US" i="1" dirty="0"/>
              <a:t>near</a:t>
            </a:r>
            <a:r>
              <a:rPr lang="en-US" dirty="0"/>
              <a:t>-real-time)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Scale out </a:t>
            </a:r>
            <a:r>
              <a:rPr lang="en-US" dirty="0"/>
              <a:t>is important -  with an increase in the number of concurrent test requests, compute would need to be seamlessly expanded.</a:t>
            </a:r>
          </a:p>
          <a:p>
            <a:pPr lvl="1"/>
            <a:r>
              <a:rPr lang="en-US" dirty="0"/>
              <a:t>Truly </a:t>
            </a:r>
            <a:r>
              <a:rPr lang="en-US" dirty="0">
                <a:solidFill>
                  <a:srgbClr val="0070C0"/>
                </a:solidFill>
              </a:rPr>
              <a:t>hybrid</a:t>
            </a:r>
            <a:r>
              <a:rPr lang="en-US" dirty="0"/>
              <a:t> with portability &amp; Standardization -  the enterprise may start behind their own firewalls, but may need to burst out into the public cloud as they grow</a:t>
            </a:r>
          </a:p>
          <a:p>
            <a:pPr lvl="1"/>
            <a:endParaRPr lang="en-US" dirty="0"/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F62EBFA2-0104-6042-B904-1A2B2F4AE356}"/>
              </a:ext>
            </a:extLst>
          </p:cNvPr>
          <p:cNvSpPr/>
          <p:nvPr/>
        </p:nvSpPr>
        <p:spPr>
          <a:xfrm>
            <a:off x="9374820" y="0"/>
            <a:ext cx="2902997" cy="1819922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</a:rPr>
              <a:t>Note</a:t>
            </a:r>
            <a:r>
              <a:rPr lang="en-US" sz="1400" dirty="0">
                <a:solidFill>
                  <a:schemeClr val="tx1"/>
                </a:solidFill>
              </a:rPr>
              <a:t>: completely fictional scenario </a:t>
            </a:r>
          </a:p>
        </p:txBody>
      </p:sp>
    </p:spTree>
    <p:extLst>
      <p:ext uri="{BB962C8B-B14F-4D97-AF65-F5344CB8AC3E}">
        <p14:creationId xmlns:p14="http://schemas.microsoft.com/office/powerpoint/2010/main" val="31757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C2D35D73-BD16-5B4E-BC68-75FB456DE1C8}"/>
              </a:ext>
            </a:extLst>
          </p:cNvPr>
          <p:cNvSpPr/>
          <p:nvPr/>
        </p:nvSpPr>
        <p:spPr>
          <a:xfrm>
            <a:off x="100959" y="4654482"/>
            <a:ext cx="11917994" cy="2085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4DFA78-4806-9347-8A1B-57963BEBC8F8}"/>
              </a:ext>
            </a:extLst>
          </p:cNvPr>
          <p:cNvSpPr/>
          <p:nvPr/>
        </p:nvSpPr>
        <p:spPr>
          <a:xfrm>
            <a:off x="100959" y="670530"/>
            <a:ext cx="11917993" cy="3959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89B973-E368-D04F-B73D-895E0056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59" y="50570"/>
            <a:ext cx="10337143" cy="486188"/>
          </a:xfrm>
        </p:spPr>
        <p:txBody>
          <a:bodyPr>
            <a:normAutofit/>
          </a:bodyPr>
          <a:lstStyle/>
          <a:p>
            <a:r>
              <a:rPr lang="en-US" sz="2800" dirty="0"/>
              <a:t>How does ICP for Data help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813E3-ECD2-DF4B-A088-7F2C46CFA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581" y="758428"/>
            <a:ext cx="9477653" cy="4865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u="sng" dirty="0"/>
              <a:t>ICP Foundation </a:t>
            </a:r>
            <a:r>
              <a:rPr lang="en-US" sz="1800" dirty="0"/>
              <a:t>-   the Kubernetes based environment for  delivering Cloud native solutions </a:t>
            </a:r>
          </a:p>
        </p:txBody>
      </p:sp>
      <p:pic>
        <p:nvPicPr>
          <p:cNvPr id="4" name="pasted-image.pdf" descr="pasted-image.pdf">
            <a:extLst>
              <a:ext uri="{FF2B5EF4-FFF2-40B4-BE49-F238E27FC236}">
                <a16:creationId xmlns:a16="http://schemas.microsoft.com/office/drawing/2014/main" id="{E811413B-EF62-3347-B5D5-E4E7795AE3A4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026" y="1494920"/>
            <a:ext cx="712800" cy="71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df" descr="pasted-image.pdf">
            <a:extLst>
              <a:ext uri="{FF2B5EF4-FFF2-40B4-BE49-F238E27FC236}">
                <a16:creationId xmlns:a16="http://schemas.microsoft.com/office/drawing/2014/main" id="{B140B336-1115-3344-9078-F7C13041FDF6}"/>
              </a:ext>
            </a:extLst>
          </p:cNvPr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727" y="2989303"/>
            <a:ext cx="712800" cy="71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 descr="pasted-image.pdf">
            <a:extLst>
              <a:ext uri="{FF2B5EF4-FFF2-40B4-BE49-F238E27FC236}">
                <a16:creationId xmlns:a16="http://schemas.microsoft.com/office/drawing/2014/main" id="{6D0828AE-D803-9844-82C2-EC47DA1EF793}"/>
              </a:ext>
            </a:extLst>
          </p:cNvPr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46" y="2999274"/>
            <a:ext cx="712800" cy="7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E3399E-6310-AE45-90C2-21605118C1C2}"/>
              </a:ext>
            </a:extLst>
          </p:cNvPr>
          <p:cNvSpPr/>
          <p:nvPr/>
        </p:nvSpPr>
        <p:spPr>
          <a:xfrm>
            <a:off x="1167902" y="3013464"/>
            <a:ext cx="1822935" cy="707886"/>
          </a:xfrm>
          <a:prstGeom prst="roundRect">
            <a:avLst/>
          </a:prstGeom>
          <a:solidFill>
            <a:srgbClr val="DFE9E9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69777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Horizontal Scaling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9777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FC4A34-5DF1-AC4E-BC39-CF80F90083D1}"/>
              </a:ext>
            </a:extLst>
          </p:cNvPr>
          <p:cNvSpPr/>
          <p:nvPr/>
        </p:nvSpPr>
        <p:spPr>
          <a:xfrm>
            <a:off x="4411923" y="2989303"/>
            <a:ext cx="1822935" cy="707886"/>
          </a:xfrm>
          <a:prstGeom prst="roundRect">
            <a:avLst/>
          </a:prstGeom>
          <a:solidFill>
            <a:srgbClr val="DFE9E9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69777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Self Healing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9777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BB76330-0FD4-E548-9E3A-5B09229FB815}"/>
              </a:ext>
            </a:extLst>
          </p:cNvPr>
          <p:cNvSpPr/>
          <p:nvPr/>
        </p:nvSpPr>
        <p:spPr>
          <a:xfrm>
            <a:off x="4573208" y="1486144"/>
            <a:ext cx="1822935" cy="707886"/>
          </a:xfrm>
          <a:prstGeom prst="roundRect">
            <a:avLst/>
          </a:prstGeom>
          <a:solidFill>
            <a:srgbClr val="DFE9E9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697777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Intelligent Scheduling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97777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1AA76B-8BFC-2E48-8682-447C69D36613}"/>
              </a:ext>
            </a:extLst>
          </p:cNvPr>
          <p:cNvSpPr txBox="1"/>
          <p:nvPr/>
        </p:nvSpPr>
        <p:spPr>
          <a:xfrm>
            <a:off x="4875915" y="2213072"/>
            <a:ext cx="608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Automatically places containers based on their resource requirements and other constraints, while not sacrificing availability. Mix critical and best-effort workloads in order to drive up utilization and save even more resources.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9067FC-187E-7D4A-AA08-AE42C3E2903B}"/>
              </a:ext>
            </a:extLst>
          </p:cNvPr>
          <p:cNvSpPr txBox="1"/>
          <p:nvPr/>
        </p:nvSpPr>
        <p:spPr>
          <a:xfrm>
            <a:off x="4875915" y="3827089"/>
            <a:ext cx="647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Restarts containers that fail, replaces and reschedules containers when nodes die, kills containers that don't respond to your user-defined health check, and doesn't advertise them to clients until they are ready to serve.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4F8FE-2A32-B246-A28B-6610F2E32984}"/>
              </a:ext>
            </a:extLst>
          </p:cNvPr>
          <p:cNvSpPr txBox="1"/>
          <p:nvPr/>
        </p:nvSpPr>
        <p:spPr>
          <a:xfrm>
            <a:off x="990648" y="3827089"/>
            <a:ext cx="2445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Scale your application up and down with a simple command, with a UI, or automatically based on CPU usage.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C6410E-66E3-2141-86B5-12C24778A376}"/>
              </a:ext>
            </a:extLst>
          </p:cNvPr>
          <p:cNvSpPr/>
          <p:nvPr/>
        </p:nvSpPr>
        <p:spPr>
          <a:xfrm>
            <a:off x="1609944" y="1384896"/>
            <a:ext cx="1825714" cy="1402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Helvetica Neue"/>
              </a:rPr>
              <a:t>Kubernetes-based Container Platform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Helvetica Neue Light"/>
                <a:sym typeface="Helvetica Neue Light"/>
              </a:rPr>
              <a:t>Industry leading container orchestration platform across private, hybrid &amp; public clouds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C69A414-F98A-BF4B-B888-27043B0F888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5F7FA"/>
              </a:clrFrom>
              <a:clrTo>
                <a:srgbClr val="F5F7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374" y="1413913"/>
            <a:ext cx="990687" cy="9565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CE01F29-5CE6-7F41-A0FA-BE4AA68D109C}"/>
              </a:ext>
            </a:extLst>
          </p:cNvPr>
          <p:cNvGrpSpPr/>
          <p:nvPr/>
        </p:nvGrpSpPr>
        <p:grpSpPr>
          <a:xfrm>
            <a:off x="1215460" y="5612743"/>
            <a:ext cx="665031" cy="500887"/>
            <a:chOff x="6893957" y="4349607"/>
            <a:chExt cx="1020683" cy="56695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881F15-3D5B-2649-8343-D8A0BF5C0842}"/>
                </a:ext>
              </a:extLst>
            </p:cNvPr>
            <p:cNvSpPr/>
            <p:nvPr/>
          </p:nvSpPr>
          <p:spPr>
            <a:xfrm>
              <a:off x="6893957" y="4349607"/>
              <a:ext cx="1020683" cy="566957"/>
            </a:xfrm>
            <a:prstGeom prst="rect">
              <a:avLst/>
            </a:prstGeom>
            <a:solidFill>
              <a:srgbClr val="0067AD"/>
            </a:solidFill>
            <a:ln>
              <a:solidFill>
                <a:srgbClr val="1BA3FF">
                  <a:lumMod val="50000"/>
                </a:srgb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727A2F-9BA9-8A43-A1E7-A250541E4CE4}"/>
                </a:ext>
              </a:extLst>
            </p:cNvPr>
            <p:cNvGrpSpPr/>
            <p:nvPr/>
          </p:nvGrpSpPr>
          <p:grpSpPr>
            <a:xfrm>
              <a:off x="7096657" y="4409035"/>
              <a:ext cx="683771" cy="496703"/>
              <a:chOff x="6744146" y="2525097"/>
              <a:chExt cx="1018002" cy="1018959"/>
            </a:xfrm>
          </p:grpSpPr>
          <p:grpSp>
            <p:nvGrpSpPr>
              <p:cNvPr id="27" name="Group 44">
                <a:extLst>
                  <a:ext uri="{FF2B5EF4-FFF2-40B4-BE49-F238E27FC236}">
                    <a16:creationId xmlns:a16="http://schemas.microsoft.com/office/drawing/2014/main" id="{F42DE1E7-706D-934D-AA18-443C6B7A4F27}"/>
                  </a:ext>
                </a:extLst>
              </p:cNvPr>
              <p:cNvGrpSpPr/>
              <p:nvPr/>
            </p:nvGrpSpPr>
            <p:grpSpPr>
              <a:xfrm>
                <a:off x="6744146" y="2525097"/>
                <a:ext cx="1018002" cy="1018959"/>
                <a:chOff x="0" y="0"/>
                <a:chExt cx="1376280" cy="1377575"/>
              </a:xfrm>
            </p:grpSpPr>
            <p:sp>
              <p:nvSpPr>
                <p:cNvPr id="29" name="Freeform 45">
                  <a:extLst>
                    <a:ext uri="{FF2B5EF4-FFF2-40B4-BE49-F238E27FC236}">
                      <a16:creationId xmlns:a16="http://schemas.microsoft.com/office/drawing/2014/main" id="{BE6C5417-2329-D54C-8983-B387CFBD6179}"/>
                    </a:ext>
                  </a:extLst>
                </p:cNvPr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" name="Freeform 46">
                  <a:extLst>
                    <a:ext uri="{FF2B5EF4-FFF2-40B4-BE49-F238E27FC236}">
                      <a16:creationId xmlns:a16="http://schemas.microsoft.com/office/drawing/2014/main" id="{5D0090CE-97E0-4C44-AFD0-F607B1987959}"/>
                    </a:ext>
                  </a:extLst>
                </p:cNvPr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" name="Freeform 47">
                  <a:extLst>
                    <a:ext uri="{FF2B5EF4-FFF2-40B4-BE49-F238E27FC236}">
                      <a16:creationId xmlns:a16="http://schemas.microsoft.com/office/drawing/2014/main" id="{C2BD6F45-5576-3640-ACDE-247AA110A6DF}"/>
                    </a:ext>
                  </a:extLst>
                </p:cNvPr>
                <p:cNvSpPr/>
                <p:nvPr/>
              </p:nvSpPr>
              <p:spPr>
                <a:xfrm>
                  <a:off x="92097" y="922275"/>
                  <a:ext cx="1192086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2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" name="Freeform 48">
                  <a:extLst>
                    <a:ext uri="{FF2B5EF4-FFF2-40B4-BE49-F238E27FC236}">
                      <a16:creationId xmlns:a16="http://schemas.microsoft.com/office/drawing/2014/main" id="{D584B9A3-E486-A440-BD38-A0EC58AFBDC2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688790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8" name="Picture 53" descr="Picture 53">
                <a:extLst>
                  <a:ext uri="{FF2B5EF4-FFF2-40B4-BE49-F238E27FC236}">
                    <a16:creationId xmlns:a16="http://schemas.microsoft.com/office/drawing/2014/main" id="{09F1CB57-DFAE-9849-BB02-B5852B03F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7000883" y="2832540"/>
                <a:ext cx="412417" cy="4040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31D034D-1D84-2E4B-AA97-55708C759DCD}"/>
              </a:ext>
            </a:extLst>
          </p:cNvPr>
          <p:cNvSpPr txBox="1"/>
          <p:nvPr/>
        </p:nvSpPr>
        <p:spPr>
          <a:xfrm>
            <a:off x="311208" y="5154799"/>
            <a:ext cx="144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-31" normalizeH="0" baseline="0" noProof="0" dirty="0">
                <a:ln>
                  <a:noFill/>
                </a:ln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Data Scientist 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-31" normalizeH="0" baseline="0" noProof="0" dirty="0">
                <a:ln>
                  <a:noFill/>
                </a:ln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&amp; ML Practitioners</a:t>
            </a:r>
            <a:endParaRPr kumimoji="0" lang="en-US" sz="1600" b="1" i="0" u="none" strike="noStrike" kern="0" cap="none" spc="-31" normalizeH="0" baseline="0" noProof="0" dirty="0">
              <a:ln>
                <a:noFill/>
              </a:ln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10D87-0F3A-4040-9581-CCAADB4F8C85}"/>
              </a:ext>
            </a:extLst>
          </p:cNvPr>
          <p:cNvSpPr txBox="1"/>
          <p:nvPr/>
        </p:nvSpPr>
        <p:spPr>
          <a:xfrm>
            <a:off x="447581" y="5929535"/>
            <a:ext cx="1740413" cy="762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1" i="0" u="none" strike="noStrike" kern="0" cap="none" spc="-31" normalizeH="0" baseline="0" noProof="0" dirty="0">
                <a:ln>
                  <a:noFill/>
                </a:ln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Analyzes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-31" normalizeH="0" baseline="0" noProof="0" dirty="0">
                <a:ln>
                  <a:noFill/>
                </a:ln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Experiments, trains models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1" kern="0" spc="-31" dirty="0">
                <a:latin typeface="IBM Plex Sans"/>
                <a:cs typeface="Arial"/>
                <a:sym typeface="Calibri"/>
              </a:rPr>
              <a:t>Evaluates model accuracy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-31" normalizeH="0" baseline="0" noProof="0" dirty="0" err="1">
                <a:ln>
                  <a:noFill/>
                </a:ln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Publ</a:t>
            </a:r>
            <a:r>
              <a:rPr lang="en-US" sz="1051" kern="0" spc="-31" dirty="0" err="1">
                <a:latin typeface="IBM Plex Sans"/>
                <a:cs typeface="Arial"/>
                <a:sym typeface="Calibri"/>
              </a:rPr>
              <a:t>ish</a:t>
            </a:r>
            <a:r>
              <a:rPr lang="en-US" sz="1051" kern="0" spc="-31" dirty="0">
                <a:latin typeface="IBM Plex Sans"/>
                <a:cs typeface="Arial"/>
                <a:sym typeface="Calibri"/>
              </a:rPr>
              <a:t> Apps &amp; models</a:t>
            </a:r>
            <a:endParaRPr kumimoji="0" lang="en-US" sz="1200" b="0" i="0" u="none" strike="noStrike" kern="0" cap="none" spc="-31" normalizeH="0" baseline="0" noProof="0" dirty="0">
              <a:ln>
                <a:noFill/>
              </a:ln>
              <a:effectLst/>
              <a:uLnTx/>
              <a:uFillTx/>
              <a:latin typeface="IBM Plex Sans"/>
              <a:cs typeface="Arial"/>
              <a:sym typeface="Calibri"/>
            </a:endParaRP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92BB5A10-97F7-804F-951F-F219907DD52E}"/>
              </a:ext>
            </a:extLst>
          </p:cNvPr>
          <p:cNvSpPr/>
          <p:nvPr/>
        </p:nvSpPr>
        <p:spPr>
          <a:xfrm>
            <a:off x="2595718" y="528013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lvl="0" algn="ctr" defTabSz="825458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rgbClr val="FF0000"/>
                </a:solidFill>
                <a:latin typeface="IBM Plex Sans"/>
                <a:sym typeface="Helvetica Light"/>
              </a:rPr>
              <a:t>Explore, Profile  &amp; Understand Data</a:t>
            </a: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2A61900E-62AC-164E-82B4-27E13E352F28}"/>
              </a:ext>
            </a:extLst>
          </p:cNvPr>
          <p:cNvSpPr/>
          <p:nvPr/>
        </p:nvSpPr>
        <p:spPr>
          <a:xfrm>
            <a:off x="8472555" y="5222227"/>
            <a:ext cx="1319993" cy="837028"/>
          </a:xfrm>
          <a:prstGeom prst="hexagon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Models,</a:t>
            </a:r>
          </a:p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latin typeface="IBM Plex Sans"/>
                <a:sym typeface="Helvetica Light"/>
              </a:rPr>
              <a:t>Scoring services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IBM Plex Sans"/>
              <a:cs typeface="+mn-cs"/>
              <a:sym typeface="Helvetica Light"/>
            </a:endParaRPr>
          </a:p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latin typeface="IBM Plex Sans"/>
                <a:sym typeface="Helvetica Light"/>
              </a:rPr>
              <a:t>&amp; Apps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IBM Plex Sans"/>
              <a:cs typeface="+mn-cs"/>
              <a:sym typeface="Helvetica Ligh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B0D2AC2B-9633-6E4F-ADAF-2AC461679572}"/>
              </a:ext>
            </a:extLst>
          </p:cNvPr>
          <p:cNvSpPr/>
          <p:nvPr/>
        </p:nvSpPr>
        <p:spPr>
          <a:xfrm>
            <a:off x="4484840" y="5292309"/>
            <a:ext cx="1564314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171450" marR="0" lvl="0" indent="-17145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ML Feature engineering </a:t>
            </a:r>
          </a:p>
          <a:p>
            <a:pPr marL="171450" marR="0" lvl="0" indent="-17145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Visualizations</a:t>
            </a:r>
          </a:p>
          <a:p>
            <a:pPr marL="171450" marR="0" lvl="0" indent="-17145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Notebooks</a:t>
            </a:r>
          </a:p>
          <a:p>
            <a:pPr marL="0" marR="0" lvl="0" indent="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E71996B5-A24B-2F42-AE83-A9A866D672B6}"/>
              </a:ext>
            </a:extLst>
          </p:cNvPr>
          <p:cNvSpPr/>
          <p:nvPr/>
        </p:nvSpPr>
        <p:spPr>
          <a:xfrm>
            <a:off x="6667215" y="5280131"/>
            <a:ext cx="1319993" cy="837028"/>
          </a:xfrm>
          <a:prstGeom prst="hexagon">
            <a:avLst/>
          </a:pr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- Train  Models</a:t>
            </a:r>
            <a:b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</a:b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- Dashboards, apps</a:t>
            </a:r>
          </a:p>
          <a:p>
            <a:pPr marL="0" marR="0" lvl="0" indent="0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+mn-cs"/>
              <a:sym typeface="Helvetica Ligh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FFEBA71D-A2C2-6F44-A556-84674E1086C9}"/>
              </a:ext>
            </a:extLst>
          </p:cNvPr>
          <p:cNvSpPr/>
          <p:nvPr/>
        </p:nvSpPr>
        <p:spPr>
          <a:xfrm>
            <a:off x="10660299" y="5396357"/>
            <a:ext cx="1319993" cy="837028"/>
          </a:xfrm>
          <a:prstGeom prst="hexagon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45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Helvetica Light"/>
              </a:rPr>
              <a:t>Deploy &amp; monitor accuracy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2E5128A-3A9F-5B4B-968E-5A63BB40FA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0299" y="4944582"/>
            <a:ext cx="634635" cy="41844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0394CB7-EB75-A742-B0E2-F970C35AC8E8}"/>
              </a:ext>
            </a:extLst>
          </p:cNvPr>
          <p:cNvSpPr txBox="1"/>
          <p:nvPr/>
        </p:nvSpPr>
        <p:spPr>
          <a:xfrm>
            <a:off x="11247279" y="5025530"/>
            <a:ext cx="84459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Admin/Ops</a:t>
            </a:r>
            <a:endParaRPr kumimoji="0" lang="en-US" sz="1467" b="0" i="0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84E437-F79F-DB4A-BC29-E8FC63B31B38}"/>
              </a:ext>
            </a:extLst>
          </p:cNvPr>
          <p:cNvGrpSpPr/>
          <p:nvPr/>
        </p:nvGrpSpPr>
        <p:grpSpPr>
          <a:xfrm>
            <a:off x="9709101" y="6081797"/>
            <a:ext cx="774332" cy="540169"/>
            <a:chOff x="6228654" y="1062253"/>
            <a:chExt cx="1149778" cy="71163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5BDB5C-3FD9-4048-B38C-DF5BC7D51205}"/>
                </a:ext>
              </a:extLst>
            </p:cNvPr>
            <p:cNvSpPr txBox="1"/>
            <p:nvPr/>
          </p:nvSpPr>
          <p:spPr bwMode="gray">
            <a:xfrm>
              <a:off x="6228654" y="1062253"/>
              <a:ext cx="1149778" cy="104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257642" rtl="0" eaLnBrk="0" fontAlgn="base" latinLnBrk="0" hangingPunct="0">
                <a:lnSpc>
                  <a:spcPct val="100000"/>
                </a:lnSpc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buSzTx/>
                <a:buFontTx/>
                <a:buNone/>
                <a:tabLst/>
                <a:defRPr/>
              </a:pPr>
              <a:r>
                <a:rPr kumimoji="0" lang="en-US" sz="751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"/>
                  <a:ea typeface="ヒラギノ角ゴ Pro W3" pitchFamily="122" charset="-128"/>
                  <a:cs typeface="+mn-cs"/>
                  <a:sym typeface="Helvetica"/>
                </a:rPr>
                <a:t>App. Developer</a:t>
              </a:r>
            </a:p>
          </p:txBody>
        </p:sp>
        <p:pic>
          <p:nvPicPr>
            <p:cNvPr id="50" name="Picture 49" descr="Persona_Kai_ApplicationDeveloper_PNG.png">
              <a:extLst>
                <a:ext uri="{FF2B5EF4-FFF2-40B4-BE49-F238E27FC236}">
                  <a16:creationId xmlns:a16="http://schemas.microsoft.com/office/drawing/2014/main" id="{13D1EAED-D39F-1F47-A61B-38EE0D10DF3A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2618" y="1299687"/>
              <a:ext cx="524139" cy="474196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32C0838A-F64D-544D-8820-B118F33208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5047" y="6326754"/>
            <a:ext cx="390635" cy="29521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7C6F9A8-1E4E-8D4D-9408-36B3E4DEF1AB}"/>
              </a:ext>
            </a:extLst>
          </p:cNvPr>
          <p:cNvSpPr txBox="1"/>
          <p:nvPr/>
        </p:nvSpPr>
        <p:spPr>
          <a:xfrm>
            <a:off x="7987208" y="6346593"/>
            <a:ext cx="14308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Real-time Apps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&amp; business processes</a:t>
            </a:r>
            <a:endParaRPr kumimoji="0" lang="en-US" sz="1400" b="0" i="1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D0806A7-6524-E349-8E16-AD0FE5D55B68}"/>
              </a:ext>
            </a:extLst>
          </p:cNvPr>
          <p:cNvCxnSpPr/>
          <p:nvPr/>
        </p:nvCxnSpPr>
        <p:spPr>
          <a:xfrm flipH="1" flipV="1">
            <a:off x="9128140" y="6108334"/>
            <a:ext cx="344373" cy="202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391FD9A-79AA-494C-B51A-86A9A7E8EC84}"/>
              </a:ext>
            </a:extLst>
          </p:cNvPr>
          <p:cNvSpPr txBox="1">
            <a:spLocks/>
          </p:cNvSpPr>
          <p:nvPr/>
        </p:nvSpPr>
        <p:spPr>
          <a:xfrm>
            <a:off x="278046" y="4682109"/>
            <a:ext cx="9477653" cy="486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u="sng" dirty="0"/>
              <a:t>Data &amp; Analytics</a:t>
            </a:r>
            <a:r>
              <a:rPr lang="en-US" sz="1800" dirty="0"/>
              <a:t>  	Collaborative platform for accelerating AI</a:t>
            </a:r>
          </a:p>
        </p:txBody>
      </p:sp>
    </p:spTree>
    <p:extLst>
      <p:ext uri="{BB962C8B-B14F-4D97-AF65-F5344CB8AC3E}">
        <p14:creationId xmlns:p14="http://schemas.microsoft.com/office/powerpoint/2010/main" val="322910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8FE9159-4D71-E24E-B324-D560E3003606}"/>
              </a:ext>
            </a:extLst>
          </p:cNvPr>
          <p:cNvSpPr/>
          <p:nvPr/>
        </p:nvSpPr>
        <p:spPr>
          <a:xfrm>
            <a:off x="3108800" y="1159085"/>
            <a:ext cx="8573334" cy="39594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49EE5F-FB6E-4A4B-8380-A2F27AB09A98}"/>
              </a:ext>
            </a:extLst>
          </p:cNvPr>
          <p:cNvSpPr/>
          <p:nvPr/>
        </p:nvSpPr>
        <p:spPr>
          <a:xfrm>
            <a:off x="6933157" y="3077021"/>
            <a:ext cx="1189608" cy="7102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24726-9770-E244-93C8-AA248EEBC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87" y="17828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The Solution 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EDD139-0D20-744C-8D98-6E745CFA4199}"/>
              </a:ext>
            </a:extLst>
          </p:cNvPr>
          <p:cNvSpPr/>
          <p:nvPr/>
        </p:nvSpPr>
        <p:spPr>
          <a:xfrm>
            <a:off x="6886484" y="2113757"/>
            <a:ext cx="1189608" cy="7102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5986E7-43B1-594A-A809-4E74D3D8F36D}"/>
              </a:ext>
            </a:extLst>
          </p:cNvPr>
          <p:cNvSpPr/>
          <p:nvPr/>
        </p:nvSpPr>
        <p:spPr>
          <a:xfrm>
            <a:off x="319553" y="1373853"/>
            <a:ext cx="1482571" cy="79899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Clinic ‘1’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D11AF1-8B71-5343-B0EC-32749761F3F3}"/>
              </a:ext>
            </a:extLst>
          </p:cNvPr>
          <p:cNvSpPr/>
          <p:nvPr/>
        </p:nvSpPr>
        <p:spPr>
          <a:xfrm>
            <a:off x="319553" y="2351506"/>
            <a:ext cx="1482571" cy="79899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Clinic ‘2’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1765C9-0250-0A4D-99CA-2A3A509FD6C8}"/>
              </a:ext>
            </a:extLst>
          </p:cNvPr>
          <p:cNvSpPr/>
          <p:nvPr/>
        </p:nvSpPr>
        <p:spPr>
          <a:xfrm>
            <a:off x="443144" y="4135919"/>
            <a:ext cx="1482571" cy="79899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Clinic ‘n’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64F0F-684F-DC4B-BDD2-E9208E8986D8}"/>
              </a:ext>
            </a:extLst>
          </p:cNvPr>
          <p:cNvSpPr txBox="1"/>
          <p:nvPr/>
        </p:nvSpPr>
        <p:spPr>
          <a:xfrm>
            <a:off x="4466616" y="266871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Rabbit MQ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E45BC0-0D86-CB4A-8714-23F382A63AA9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802124" y="1773348"/>
            <a:ext cx="1992823" cy="73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302010-DC84-B248-81CE-ECAE1206742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802124" y="2751001"/>
            <a:ext cx="1992823" cy="20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B0EAC1-52F3-B44C-BE35-550F73651203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1925715" y="3550234"/>
            <a:ext cx="1838123" cy="98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75F873C-5502-2C40-B60B-DC533B3C4DBC}"/>
              </a:ext>
            </a:extLst>
          </p:cNvPr>
          <p:cNvSpPr txBox="1"/>
          <p:nvPr/>
        </p:nvSpPr>
        <p:spPr>
          <a:xfrm>
            <a:off x="992639" y="3450318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B477CD-5EDF-314B-B88F-1E8E808666D8}"/>
              </a:ext>
            </a:extLst>
          </p:cNvPr>
          <p:cNvSpPr txBox="1"/>
          <p:nvPr/>
        </p:nvSpPr>
        <p:spPr>
          <a:xfrm>
            <a:off x="6933157" y="2250905"/>
            <a:ext cx="10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Processor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9B45905-F851-2840-9D50-BCCD1387E398}"/>
              </a:ext>
            </a:extLst>
          </p:cNvPr>
          <p:cNvSpPr/>
          <p:nvPr/>
        </p:nvSpPr>
        <p:spPr>
          <a:xfrm>
            <a:off x="5815454" y="2303143"/>
            <a:ext cx="766849" cy="179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99FBAC-B70A-1847-BAF9-02813272CDEB}"/>
              </a:ext>
            </a:extLst>
          </p:cNvPr>
          <p:cNvSpPr txBox="1"/>
          <p:nvPr/>
        </p:nvSpPr>
        <p:spPr>
          <a:xfrm>
            <a:off x="6987493" y="3138822"/>
            <a:ext cx="130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 other </a:t>
            </a:r>
          </a:p>
          <a:p>
            <a:r>
              <a:rPr lang="en-US" sz="1200" dirty="0"/>
              <a:t>analytics pipeline,</a:t>
            </a:r>
          </a:p>
          <a:p>
            <a:r>
              <a:rPr lang="en-US" sz="1200" dirty="0"/>
              <a:t>persistence 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104E55-C595-FB4C-8F09-B3F4196B6728}"/>
              </a:ext>
            </a:extLst>
          </p:cNvPr>
          <p:cNvCxnSpPr>
            <a:cxnSpLocks/>
            <a:stCxn id="4" idx="2"/>
            <a:endCxn id="31" idx="0"/>
          </p:cNvCxnSpPr>
          <p:nvPr/>
        </p:nvCxnSpPr>
        <p:spPr>
          <a:xfrm>
            <a:off x="7481288" y="2823971"/>
            <a:ext cx="46673" cy="253050"/>
          </a:xfrm>
          <a:prstGeom prst="straightConnector1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mming Junction 31">
            <a:extLst>
              <a:ext uri="{FF2B5EF4-FFF2-40B4-BE49-F238E27FC236}">
                <a16:creationId xmlns:a16="http://schemas.microsoft.com/office/drawing/2014/main" id="{B6B8A649-B8CA-364C-914F-A3F134BB6D08}"/>
              </a:ext>
            </a:extLst>
          </p:cNvPr>
          <p:cNvSpPr/>
          <p:nvPr/>
        </p:nvSpPr>
        <p:spPr>
          <a:xfrm>
            <a:off x="9062437" y="2039309"/>
            <a:ext cx="634701" cy="514262"/>
          </a:xfrm>
          <a:prstGeom prst="flowChartSummingJuncti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olded Corner 32">
            <a:extLst>
              <a:ext uri="{FF2B5EF4-FFF2-40B4-BE49-F238E27FC236}">
                <a16:creationId xmlns:a16="http://schemas.microsoft.com/office/drawing/2014/main" id="{5D4E8660-A5B4-1F49-A0F5-DA8F66DDFFB8}"/>
              </a:ext>
            </a:extLst>
          </p:cNvPr>
          <p:cNvSpPr/>
          <p:nvPr/>
        </p:nvSpPr>
        <p:spPr>
          <a:xfrm>
            <a:off x="10507336" y="2074963"/>
            <a:ext cx="769289" cy="66582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E3829E-6EC1-FB41-A91A-D0FF4B559D68}"/>
              </a:ext>
            </a:extLst>
          </p:cNvPr>
          <p:cNvSpPr txBox="1"/>
          <p:nvPr/>
        </p:nvSpPr>
        <p:spPr>
          <a:xfrm>
            <a:off x="10507336" y="2192613"/>
            <a:ext cx="841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Predictor 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ML - Model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4AFE4B0-E86A-6F46-B858-D59A7EA873B4}"/>
              </a:ext>
            </a:extLst>
          </p:cNvPr>
          <p:cNvSpPr/>
          <p:nvPr/>
        </p:nvSpPr>
        <p:spPr>
          <a:xfrm rot="10800000">
            <a:off x="5894229" y="3297184"/>
            <a:ext cx="922974" cy="191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31955F-995B-A340-B9F5-A6693D1118BF}"/>
              </a:ext>
            </a:extLst>
          </p:cNvPr>
          <p:cNvSpPr txBox="1"/>
          <p:nvPr/>
        </p:nvSpPr>
        <p:spPr>
          <a:xfrm>
            <a:off x="9201188" y="2497438"/>
            <a:ext cx="718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Scoring</a:t>
            </a:r>
          </a:p>
          <a:p>
            <a:r>
              <a:rPr lang="en-US" sz="1400" dirty="0"/>
              <a:t>Service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3C5170B-B39C-9B48-AF7F-1B659B552528}"/>
              </a:ext>
            </a:extLst>
          </p:cNvPr>
          <p:cNvCxnSpPr>
            <a:stCxn id="32" idx="6"/>
            <a:endCxn id="27" idx="1"/>
          </p:cNvCxnSpPr>
          <p:nvPr/>
        </p:nvCxnSpPr>
        <p:spPr>
          <a:xfrm>
            <a:off x="9697138" y="2296440"/>
            <a:ext cx="810198" cy="111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B27E53E-C326-B34F-9EB0-72544989E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11" y="4238218"/>
            <a:ext cx="1338023" cy="892015"/>
          </a:xfrm>
          <a:prstGeom prst="rect">
            <a:avLst/>
          </a:prstGeom>
        </p:spPr>
      </p:pic>
      <p:sp>
        <p:nvSpPr>
          <p:cNvPr id="48" name="Direct Access Storage 47">
            <a:extLst>
              <a:ext uri="{FF2B5EF4-FFF2-40B4-BE49-F238E27FC236}">
                <a16:creationId xmlns:a16="http://schemas.microsoft.com/office/drawing/2014/main" id="{FF0D8AB5-6DE2-2840-BC6B-A8102D03FA87}"/>
              </a:ext>
            </a:extLst>
          </p:cNvPr>
          <p:cNvSpPr/>
          <p:nvPr/>
        </p:nvSpPr>
        <p:spPr>
          <a:xfrm>
            <a:off x="4829109" y="2262827"/>
            <a:ext cx="772357" cy="228134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05AA5A5-FD02-CF47-8139-F3EDA9B06BDD}"/>
              </a:ext>
            </a:extLst>
          </p:cNvPr>
          <p:cNvSpPr/>
          <p:nvPr/>
        </p:nvSpPr>
        <p:spPr>
          <a:xfrm rot="10800000">
            <a:off x="4072212" y="3297184"/>
            <a:ext cx="922974" cy="1913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irect Access Storage 53">
            <a:extLst>
              <a:ext uri="{FF2B5EF4-FFF2-40B4-BE49-F238E27FC236}">
                <a16:creationId xmlns:a16="http://schemas.microsoft.com/office/drawing/2014/main" id="{B327B3EE-4C80-1844-B1CC-3668C1A55360}"/>
              </a:ext>
            </a:extLst>
          </p:cNvPr>
          <p:cNvSpPr/>
          <p:nvPr/>
        </p:nvSpPr>
        <p:spPr>
          <a:xfrm>
            <a:off x="5005918" y="3256491"/>
            <a:ext cx="772357" cy="228134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0862FA56-E82F-B348-AA81-41C63768F8FE}"/>
              </a:ext>
            </a:extLst>
          </p:cNvPr>
          <p:cNvSpPr/>
          <p:nvPr/>
        </p:nvSpPr>
        <p:spPr>
          <a:xfrm>
            <a:off x="3701989" y="2250905"/>
            <a:ext cx="204186" cy="15721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17489768-F4D3-5244-A8B1-528853C9174D}"/>
              </a:ext>
            </a:extLst>
          </p:cNvPr>
          <p:cNvSpPr/>
          <p:nvPr/>
        </p:nvSpPr>
        <p:spPr>
          <a:xfrm>
            <a:off x="4015587" y="2318312"/>
            <a:ext cx="766849" cy="179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55BBED8-5BAB-044F-926D-8F48C784ADE2}"/>
              </a:ext>
            </a:extLst>
          </p:cNvPr>
          <p:cNvCxnSpPr/>
          <p:nvPr/>
        </p:nvCxnSpPr>
        <p:spPr>
          <a:xfrm>
            <a:off x="8122765" y="2296440"/>
            <a:ext cx="939672" cy="21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15EE57E-E18D-DA4C-A1BF-C76C9CC10F3A}"/>
              </a:ext>
            </a:extLst>
          </p:cNvPr>
          <p:cNvCxnSpPr>
            <a:stCxn id="32" idx="3"/>
          </p:cNvCxnSpPr>
          <p:nvPr/>
        </p:nvCxnSpPr>
        <p:spPr>
          <a:xfrm flipH="1">
            <a:off x="8076092" y="2478259"/>
            <a:ext cx="1079295" cy="234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62DE7A5-9844-984C-955E-FF1AA328C2F0}"/>
              </a:ext>
            </a:extLst>
          </p:cNvPr>
          <p:cNvSpPr txBox="1"/>
          <p:nvPr/>
        </p:nvSpPr>
        <p:spPr>
          <a:xfrm>
            <a:off x="8200932" y="1914664"/>
            <a:ext cx="7681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Invoke</a:t>
            </a:r>
          </a:p>
          <a:p>
            <a:r>
              <a:rPr lang="en-US" sz="1100" dirty="0"/>
              <a:t>Prediction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13EA596-4F0C-7D44-9A3E-FF1B218B9A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5F7FA"/>
              </a:clrFrom>
              <a:clrTo>
                <a:srgbClr val="F5F7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7516" y="4467288"/>
            <a:ext cx="587586" cy="56734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0F11B42-BD0A-5447-BE13-45BF53DC7C12}"/>
              </a:ext>
            </a:extLst>
          </p:cNvPr>
          <p:cNvSpPr txBox="1"/>
          <p:nvPr/>
        </p:nvSpPr>
        <p:spPr>
          <a:xfrm>
            <a:off x="871503" y="5882559"/>
            <a:ext cx="732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Note</a:t>
            </a:r>
            <a:r>
              <a:rPr lang="en-US" sz="1200" dirty="0"/>
              <a:t>: A simplistic solution .  When we start looking at a larger use cases, </a:t>
            </a:r>
          </a:p>
          <a:p>
            <a:r>
              <a:rPr lang="en-US" sz="1200" dirty="0"/>
              <a:t>for example, with image classification requirements etc., we would need to think</a:t>
            </a:r>
          </a:p>
          <a:p>
            <a:r>
              <a:rPr lang="en-US" sz="1200" dirty="0"/>
              <a:t>about shipping images &amp;  persistence etc. </a:t>
            </a:r>
          </a:p>
        </p:txBody>
      </p:sp>
    </p:spTree>
    <p:extLst>
      <p:ext uri="{BB962C8B-B14F-4D97-AF65-F5344CB8AC3E}">
        <p14:creationId xmlns:p14="http://schemas.microsoft.com/office/powerpoint/2010/main" val="19536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17CF-D9B8-8441-90B2-62D09FB7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4" y="87833"/>
            <a:ext cx="4355237" cy="469375"/>
          </a:xfrm>
        </p:spPr>
        <p:txBody>
          <a:bodyPr>
            <a:noAutofit/>
          </a:bodyPr>
          <a:lstStyle/>
          <a:p>
            <a:r>
              <a:rPr lang="en-US" sz="3200" dirty="0"/>
              <a:t>Collaboration is key..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7DDAC-8842-9041-9D1E-8F601521D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1" b="-4651"/>
          <a:stretch/>
        </p:blipFill>
        <p:spPr>
          <a:xfrm>
            <a:off x="164011" y="812230"/>
            <a:ext cx="4220044" cy="2470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1141AF-8801-3C48-8E9A-A43701E502E6}"/>
              </a:ext>
            </a:extLst>
          </p:cNvPr>
          <p:cNvGrpSpPr/>
          <p:nvPr/>
        </p:nvGrpSpPr>
        <p:grpSpPr>
          <a:xfrm>
            <a:off x="1546976" y="3282630"/>
            <a:ext cx="665031" cy="500887"/>
            <a:chOff x="6893957" y="4349607"/>
            <a:chExt cx="1020683" cy="5669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40D8B7-B7A7-7548-9813-FF043C14F8AB}"/>
                </a:ext>
              </a:extLst>
            </p:cNvPr>
            <p:cNvSpPr/>
            <p:nvPr/>
          </p:nvSpPr>
          <p:spPr>
            <a:xfrm>
              <a:off x="6893957" y="4349607"/>
              <a:ext cx="1020683" cy="566957"/>
            </a:xfrm>
            <a:prstGeom prst="rect">
              <a:avLst/>
            </a:prstGeom>
            <a:solidFill>
              <a:srgbClr val="0067AD"/>
            </a:solidFill>
            <a:ln>
              <a:solidFill>
                <a:srgbClr val="1BA3FF">
                  <a:lumMod val="50000"/>
                </a:srgb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0D9DD9-5FBF-B94B-A0A2-44A06D017F2A}"/>
                </a:ext>
              </a:extLst>
            </p:cNvPr>
            <p:cNvGrpSpPr/>
            <p:nvPr/>
          </p:nvGrpSpPr>
          <p:grpSpPr>
            <a:xfrm>
              <a:off x="7096657" y="4409035"/>
              <a:ext cx="683771" cy="496703"/>
              <a:chOff x="6744146" y="2525097"/>
              <a:chExt cx="1018002" cy="1018959"/>
            </a:xfrm>
          </p:grpSpPr>
          <p:grpSp>
            <p:nvGrpSpPr>
              <p:cNvPr id="9" name="Group 44">
                <a:extLst>
                  <a:ext uri="{FF2B5EF4-FFF2-40B4-BE49-F238E27FC236}">
                    <a16:creationId xmlns:a16="http://schemas.microsoft.com/office/drawing/2014/main" id="{07421558-9B4A-1B42-822D-3CB04245FEB7}"/>
                  </a:ext>
                </a:extLst>
              </p:cNvPr>
              <p:cNvGrpSpPr/>
              <p:nvPr/>
            </p:nvGrpSpPr>
            <p:grpSpPr>
              <a:xfrm>
                <a:off x="6744146" y="2525097"/>
                <a:ext cx="1018002" cy="1018959"/>
                <a:chOff x="0" y="0"/>
                <a:chExt cx="1376280" cy="1377575"/>
              </a:xfrm>
            </p:grpSpPr>
            <p:sp>
              <p:nvSpPr>
                <p:cNvPr id="11" name="Freeform 45">
                  <a:extLst>
                    <a:ext uri="{FF2B5EF4-FFF2-40B4-BE49-F238E27FC236}">
                      <a16:creationId xmlns:a16="http://schemas.microsoft.com/office/drawing/2014/main" id="{31B47140-F732-3348-9D73-8C08465069BD}"/>
                    </a:ext>
                  </a:extLst>
                </p:cNvPr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solidFill>
                  <a:srgbClr val="C1E5F9"/>
                </a:solidFill>
                <a:ln w="3175" cap="flat">
                  <a:solidFill>
                    <a:srgbClr val="C1E5F9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Freeform 46">
                  <a:extLst>
                    <a:ext uri="{FF2B5EF4-FFF2-40B4-BE49-F238E27FC236}">
                      <a16:creationId xmlns:a16="http://schemas.microsoft.com/office/drawing/2014/main" id="{BCB36723-8DCF-2748-837F-D874AEB2BAA6}"/>
                    </a:ext>
                  </a:extLst>
                </p:cNvPr>
                <p:cNvSpPr/>
                <p:nvPr/>
              </p:nvSpPr>
              <p:spPr>
                <a:xfrm>
                  <a:off x="688787" y="-1"/>
                  <a:ext cx="687494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02" y="14400"/>
                      </a:moveTo>
                      <a:cubicBezTo>
                        <a:pt x="14702" y="16193"/>
                        <a:pt x="13986" y="17859"/>
                        <a:pt x="12744" y="19301"/>
                      </a:cubicBezTo>
                      <a:lnTo>
                        <a:pt x="18706" y="21600"/>
                      </a:lnTo>
                      <a:cubicBezTo>
                        <a:pt x="20548" y="19486"/>
                        <a:pt x="21600" y="17021"/>
                        <a:pt x="21600" y="14400"/>
                      </a:cubicBezTo>
                      <a:cubicBezTo>
                        <a:pt x="21600" y="6450"/>
                        <a:pt x="11925" y="0"/>
                        <a:pt x="0" y="0"/>
                      </a:cubicBezTo>
                      <a:lnTo>
                        <a:pt x="0" y="4599"/>
                      </a:lnTo>
                      <a:cubicBezTo>
                        <a:pt x="8126" y="4599"/>
                        <a:pt x="14702" y="8983"/>
                        <a:pt x="14702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Freeform 47">
                  <a:extLst>
                    <a:ext uri="{FF2B5EF4-FFF2-40B4-BE49-F238E27FC236}">
                      <a16:creationId xmlns:a16="http://schemas.microsoft.com/office/drawing/2014/main" id="{9D49E671-65C3-614C-B463-2F7BFB1401B2}"/>
                    </a:ext>
                  </a:extLst>
                </p:cNvPr>
                <p:cNvSpPr/>
                <p:nvPr/>
              </p:nvSpPr>
              <p:spPr>
                <a:xfrm>
                  <a:off x="92097" y="922275"/>
                  <a:ext cx="1192086" cy="4553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5228"/>
                      </a:moveTo>
                      <a:lnTo>
                        <a:pt x="18158" y="0"/>
                      </a:lnTo>
                      <a:cubicBezTo>
                        <a:pt x="17111" y="4719"/>
                        <a:pt x="15432" y="8352"/>
                        <a:pt x="13424" y="10058"/>
                      </a:cubicBezTo>
                      <a:cubicBezTo>
                        <a:pt x="12597" y="10767"/>
                        <a:pt x="11711" y="11166"/>
                        <a:pt x="10800" y="11166"/>
                      </a:cubicBezTo>
                      <a:cubicBezTo>
                        <a:pt x="7653" y="11166"/>
                        <a:pt x="4911" y="6668"/>
                        <a:pt x="3442" y="0"/>
                      </a:cubicBezTo>
                      <a:lnTo>
                        <a:pt x="0" y="5228"/>
                      </a:lnTo>
                      <a:cubicBezTo>
                        <a:pt x="2152" y="15020"/>
                        <a:pt x="6185" y="21600"/>
                        <a:pt x="10800" y="21600"/>
                      </a:cubicBezTo>
                      <a:cubicBezTo>
                        <a:pt x="12142" y="21600"/>
                        <a:pt x="13441" y="21046"/>
                        <a:pt x="14656" y="20005"/>
                      </a:cubicBezTo>
                      <a:cubicBezTo>
                        <a:pt x="17601" y="17479"/>
                        <a:pt x="20073" y="12162"/>
                        <a:pt x="21600" y="5228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" name="Freeform 48">
                  <a:extLst>
                    <a:ext uri="{FF2B5EF4-FFF2-40B4-BE49-F238E27FC236}">
                      <a16:creationId xmlns:a16="http://schemas.microsoft.com/office/drawing/2014/main" id="{FF85EE90-AD3E-344A-8081-2DD9218EA2A5}"/>
                    </a:ext>
                  </a:extLst>
                </p:cNvPr>
                <p:cNvSpPr/>
                <p:nvPr/>
              </p:nvSpPr>
              <p:spPr>
                <a:xfrm>
                  <a:off x="0" y="-1"/>
                  <a:ext cx="688790" cy="10325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883" y="14400"/>
                      </a:moveTo>
                      <a:cubicBezTo>
                        <a:pt x="6883" y="11136"/>
                        <a:pt x="9280" y="8252"/>
                        <a:pt x="12948" y="6469"/>
                      </a:cubicBezTo>
                      <a:cubicBezTo>
                        <a:pt x="15374" y="5290"/>
                        <a:pt x="18370" y="4599"/>
                        <a:pt x="21600" y="4599"/>
                      </a:cubicBezTo>
                      <a:cubicBezTo>
                        <a:pt x="21600" y="4599"/>
                        <a:pt x="21600" y="4599"/>
                        <a:pt x="21600" y="4599"/>
                      </a:cubicBezTo>
                      <a:lnTo>
                        <a:pt x="21600" y="0"/>
                      </a:lnTo>
                      <a:cubicBezTo>
                        <a:pt x="21600" y="0"/>
                        <a:pt x="21600" y="0"/>
                        <a:pt x="21600" y="0"/>
                      </a:cubicBezTo>
                      <a:cubicBezTo>
                        <a:pt x="16850" y="0"/>
                        <a:pt x="12466" y="1023"/>
                        <a:pt x="8900" y="2757"/>
                      </a:cubicBezTo>
                      <a:cubicBezTo>
                        <a:pt x="3507" y="5368"/>
                        <a:pt x="0" y="9616"/>
                        <a:pt x="0" y="14400"/>
                      </a:cubicBezTo>
                      <a:cubicBezTo>
                        <a:pt x="0" y="17021"/>
                        <a:pt x="1052" y="19486"/>
                        <a:pt x="2894" y="21600"/>
                      </a:cubicBezTo>
                      <a:lnTo>
                        <a:pt x="8856" y="19301"/>
                      </a:lnTo>
                      <a:cubicBezTo>
                        <a:pt x="7614" y="17859"/>
                        <a:pt x="6883" y="16193"/>
                        <a:pt x="6883" y="14400"/>
                      </a:cubicBezTo>
                      <a:close/>
                    </a:path>
                  </a:pathLst>
                </a:custGeom>
                <a:noFill/>
                <a:ln w="14288" cap="flat">
                  <a:solidFill>
                    <a:srgbClr val="C1E5F9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marL="0" marR="0" lvl="0" indent="0" algn="l" defTabSz="91435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0" name="Picture 53" descr="Picture 53">
                <a:extLst>
                  <a:ext uri="{FF2B5EF4-FFF2-40B4-BE49-F238E27FC236}">
                    <a16:creationId xmlns:a16="http://schemas.microsoft.com/office/drawing/2014/main" id="{99C05A36-3BDF-8940-8B2D-C18E4EC28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000883" y="2832540"/>
                <a:ext cx="412417" cy="4040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FDBA61-64F7-8B40-BE10-DC2136CD8B19}"/>
              </a:ext>
            </a:extLst>
          </p:cNvPr>
          <p:cNvSpPr txBox="1"/>
          <p:nvPr/>
        </p:nvSpPr>
        <p:spPr>
          <a:xfrm>
            <a:off x="26673" y="3350235"/>
            <a:ext cx="144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-31" normalizeH="0" baseline="0" noProof="0" dirty="0">
                <a:ln>
                  <a:noFill/>
                </a:ln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Data Scientist </a:t>
            </a:r>
          </a:p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-31" normalizeH="0" baseline="0" noProof="0" dirty="0">
                <a:ln>
                  <a:noFill/>
                </a:ln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&amp; ML Practitioners</a:t>
            </a:r>
            <a:endParaRPr kumimoji="0" lang="en-US" sz="1600" b="1" i="0" u="none" strike="noStrike" kern="0" cap="none" spc="-31" normalizeH="0" baseline="0" noProof="0" dirty="0">
              <a:ln>
                <a:noFill/>
              </a:ln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98193-98D0-0C4D-BE0C-23933C95B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640" y="1405435"/>
            <a:ext cx="690878" cy="7374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301091-423C-C647-A7CB-0E12BE77B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008" y="310608"/>
            <a:ext cx="4052471" cy="2989810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6CBF8B4-F27D-E741-BBD2-CA8808CC9E23}"/>
              </a:ext>
            </a:extLst>
          </p:cNvPr>
          <p:cNvSpPr/>
          <p:nvPr/>
        </p:nvSpPr>
        <p:spPr>
          <a:xfrm>
            <a:off x="3100641" y="2230068"/>
            <a:ext cx="2104367" cy="626533"/>
          </a:xfrm>
          <a:prstGeom prst="wedgeRoundRectCallout">
            <a:avLst>
              <a:gd name="adj1" fmla="val -73241"/>
              <a:gd name="adj2" fmla="val -101543"/>
              <a:gd name="adj3" fmla="val 16667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Jupyter notebook Environment </a:t>
            </a:r>
          </a:p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Iteratively train models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FF752522-7066-4347-8B71-A966AFD19760}"/>
              </a:ext>
            </a:extLst>
          </p:cNvPr>
          <p:cNvSpPr/>
          <p:nvPr/>
        </p:nvSpPr>
        <p:spPr>
          <a:xfrm>
            <a:off x="7487061" y="87833"/>
            <a:ext cx="2104367" cy="626533"/>
          </a:xfrm>
          <a:prstGeom prst="wedgeRoundRectCallout">
            <a:avLst>
              <a:gd name="adj1" fmla="val -67757"/>
              <a:gd name="adj2" fmla="val 86912"/>
              <a:gd name="adj3" fmla="val 16667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Build &amp; Test out custom scoring services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00D207-AD7D-3747-9865-93B39E9D1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703" y="3836020"/>
            <a:ext cx="5000605" cy="2966798"/>
          </a:xfrm>
          <a:prstGeom prst="rect">
            <a:avLst/>
          </a:prstGeom>
        </p:spPr>
      </p:pic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68058B4B-8DDE-534B-8C7F-24A5F83E6204}"/>
              </a:ext>
            </a:extLst>
          </p:cNvPr>
          <p:cNvSpPr/>
          <p:nvPr/>
        </p:nvSpPr>
        <p:spPr>
          <a:xfrm>
            <a:off x="3538640" y="5764148"/>
            <a:ext cx="2104367" cy="626533"/>
          </a:xfrm>
          <a:prstGeom prst="wedgeRoundRectCallout">
            <a:avLst>
              <a:gd name="adj1" fmla="val -73241"/>
              <a:gd name="adj2" fmla="val -101543"/>
              <a:gd name="adj3" fmla="val 16667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Understand your model’s accuracy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5FC146-7F91-AB42-8BE1-FA6F39607B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004" y="3701436"/>
            <a:ext cx="3063118" cy="3157513"/>
          </a:xfrm>
          <a:prstGeom prst="rect">
            <a:avLst/>
          </a:prstGeom>
        </p:spPr>
      </p:pic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73B6A9F3-A4CC-354F-82C3-F89624C5C05E}"/>
              </a:ext>
            </a:extLst>
          </p:cNvPr>
          <p:cNvSpPr/>
          <p:nvPr/>
        </p:nvSpPr>
        <p:spPr>
          <a:xfrm>
            <a:off x="7389902" y="4006377"/>
            <a:ext cx="2104367" cy="626533"/>
          </a:xfrm>
          <a:prstGeom prst="wedgeRoundRectCallout">
            <a:avLst>
              <a:gd name="adj1" fmla="val -67757"/>
              <a:gd name="adj2" fmla="val 86912"/>
              <a:gd name="adj3" fmla="val 16667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Deploy models &amp;  expose scoring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4497D1-1D3C-FC46-8687-7D2C75371FAF}"/>
              </a:ext>
            </a:extLst>
          </p:cNvPr>
          <p:cNvGrpSpPr/>
          <p:nvPr/>
        </p:nvGrpSpPr>
        <p:grpSpPr>
          <a:xfrm>
            <a:off x="9037956" y="1163003"/>
            <a:ext cx="774332" cy="540169"/>
            <a:chOff x="6228654" y="1062253"/>
            <a:chExt cx="1149778" cy="7116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6BF1F6-F896-CD40-A21D-4E3E92D034E2}"/>
                </a:ext>
              </a:extLst>
            </p:cNvPr>
            <p:cNvSpPr txBox="1"/>
            <p:nvPr/>
          </p:nvSpPr>
          <p:spPr bwMode="gray">
            <a:xfrm>
              <a:off x="6228654" y="1062253"/>
              <a:ext cx="1149778" cy="1041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257642" rtl="0" eaLnBrk="0" fontAlgn="base" latinLnBrk="0" hangingPunct="0">
                <a:lnSpc>
                  <a:spcPct val="100000"/>
                </a:lnSpc>
                <a:spcBef>
                  <a:spcPts val="845"/>
                </a:spcBef>
                <a:spcAft>
                  <a:spcPct val="0"/>
                </a:spcAft>
                <a:buClr>
                  <a:srgbClr val="6BC72B"/>
                </a:buClr>
                <a:buSzTx/>
                <a:buFontTx/>
                <a:buNone/>
                <a:tabLst/>
                <a:defRPr/>
              </a:pPr>
              <a:r>
                <a:rPr kumimoji="0" lang="en-US" sz="751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"/>
                  <a:ea typeface="ヒラギノ角ゴ Pro W3" pitchFamily="122" charset="-128"/>
                  <a:cs typeface="+mn-cs"/>
                  <a:sym typeface="Helvetica"/>
                </a:rPr>
                <a:t>App. Developer</a:t>
              </a:r>
            </a:p>
          </p:txBody>
        </p:sp>
        <p:pic>
          <p:nvPicPr>
            <p:cNvPr id="25" name="Picture 24" descr="Persona_Kai_ApplicationDeveloper_PNG.png">
              <a:extLst>
                <a:ext uri="{FF2B5EF4-FFF2-40B4-BE49-F238E27FC236}">
                  <a16:creationId xmlns:a16="http://schemas.microsoft.com/office/drawing/2014/main" id="{2478E15D-7958-A84C-9A7A-1A32A4DC5E4C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2618" y="1299687"/>
              <a:ext cx="524139" cy="474196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ECB6CB3-2CEB-9A40-8135-5792EEEB5D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7479" y="4936753"/>
            <a:ext cx="634635" cy="418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17CC069-0C4C-004D-87B7-C8BFF1F144AB}"/>
              </a:ext>
            </a:extLst>
          </p:cNvPr>
          <p:cNvSpPr txBox="1"/>
          <p:nvPr/>
        </p:nvSpPr>
        <p:spPr>
          <a:xfrm>
            <a:off x="9226214" y="5402491"/>
            <a:ext cx="84459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0" cap="none" spc="-3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BM Plex Sans"/>
                <a:ea typeface="+mn-ea"/>
                <a:cs typeface="Arial"/>
                <a:sym typeface="Calibri"/>
              </a:rPr>
              <a:t>Admin/Ops</a:t>
            </a:r>
            <a:endParaRPr kumimoji="0" lang="en-US" sz="1467" b="0" i="0" u="none" strike="noStrike" kern="0" cap="none" spc="-3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IBM Plex Sans"/>
              <a:ea typeface="+mn-ea"/>
              <a:cs typeface="Arial"/>
              <a:sym typeface="Calibr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2A635BE-1A71-5A41-81B3-83EF82C63F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8493" y="3282630"/>
            <a:ext cx="2035677" cy="2991775"/>
          </a:xfrm>
          <a:prstGeom prst="rect">
            <a:avLst/>
          </a:prstGeom>
        </p:spPr>
      </p:pic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5260834-4F3E-864F-B7E0-E2AF8444C94B}"/>
              </a:ext>
            </a:extLst>
          </p:cNvPr>
          <p:cNvSpPr/>
          <p:nvPr/>
        </p:nvSpPr>
        <p:spPr>
          <a:xfrm>
            <a:off x="9782250" y="2667481"/>
            <a:ext cx="2104367" cy="626533"/>
          </a:xfrm>
          <a:prstGeom prst="wedgeRoundRectCallout">
            <a:avLst>
              <a:gd name="adj1" fmla="val 22523"/>
              <a:gd name="adj2" fmla="val 129421"/>
              <a:gd name="adj3" fmla="val 16667"/>
            </a:avLst>
          </a:prstGeom>
          <a:blipFill rotWithShape="1">
            <a:blip r:embed="rId6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479" hangingPunct="0"/>
            <a:r>
              <a:rPr lang="en-US" sz="1100" dirty="0">
                <a:solidFill>
                  <a:srgbClr val="FFFFFF"/>
                </a:solidFill>
                <a:sym typeface="Helvetica Light"/>
              </a:rPr>
              <a:t>Scale up &amp; out scorers</a:t>
            </a:r>
          </a:p>
        </p:txBody>
      </p:sp>
    </p:spTree>
    <p:extLst>
      <p:ext uri="{BB962C8B-B14F-4D97-AF65-F5344CB8AC3E}">
        <p14:creationId xmlns:p14="http://schemas.microsoft.com/office/powerpoint/2010/main" val="142989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2059</Words>
  <Application>Microsoft Macintosh PowerPoint</Application>
  <PresentationFormat>Widescreen</PresentationFormat>
  <Paragraphs>280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6" baseType="lpstr">
      <vt:lpstr>MS PGothic</vt:lpstr>
      <vt:lpstr>ヒラギノ角ゴ Pro W3</vt:lpstr>
      <vt:lpstr>Arial</vt:lpstr>
      <vt:lpstr>Calibri</vt:lpstr>
      <vt:lpstr>Calibri Light</vt:lpstr>
      <vt:lpstr>Chalkboard</vt:lpstr>
      <vt:lpstr>Cordia New</vt:lpstr>
      <vt:lpstr>Helvetica</vt:lpstr>
      <vt:lpstr>Helvetica Light</vt:lpstr>
      <vt:lpstr>Helvetica Neue</vt:lpstr>
      <vt:lpstr>Helvetica Neue Light</vt:lpstr>
      <vt:lpstr>Helvetica Neue Medium</vt:lpstr>
      <vt:lpstr>HelvNeue for IBM</vt:lpstr>
      <vt:lpstr>IBM Plex Sans</vt:lpstr>
      <vt:lpstr>Lucida Grande</vt:lpstr>
      <vt:lpstr>Mangal</vt:lpstr>
      <vt:lpstr>Office Theme</vt:lpstr>
      <vt:lpstr>PowerPoint Presentation</vt:lpstr>
      <vt:lpstr>IBM Cloud Private for Data</vt:lpstr>
      <vt:lpstr>PowerPoint Presentation</vt:lpstr>
      <vt:lpstr>An Open, Scalable &amp; Extensible Platform for Accelerating Data Science/AI</vt:lpstr>
      <vt:lpstr>Developing a sample real-time Cloud Native Solution </vt:lpstr>
      <vt:lpstr>Problem overview</vt:lpstr>
      <vt:lpstr>How does ICP for Data help ?</vt:lpstr>
      <vt:lpstr>The Solution Outline</vt:lpstr>
      <vt:lpstr>Collaboration is key..</vt:lpstr>
      <vt:lpstr>Deploying Rabbit MQ </vt:lpstr>
      <vt:lpstr>Training the model with python/sklearn</vt:lpstr>
      <vt:lpstr>Example of a custom scorer script</vt:lpstr>
      <vt:lpstr>Example invocation</vt:lpstr>
      <vt:lpstr>Sample python applications to work with Rabbitmq</vt:lpstr>
      <vt:lpstr>References: Learn more about Cloud Native, Docker, Kubernetes</vt:lpstr>
      <vt:lpstr>Summary</vt:lpstr>
      <vt:lpstr>Thank you 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Sriram Srinivasan</cp:lastModifiedBy>
  <cp:revision>88</cp:revision>
  <dcterms:created xsi:type="dcterms:W3CDTF">2018-10-09T22:46:40Z</dcterms:created>
  <dcterms:modified xsi:type="dcterms:W3CDTF">2018-10-11T13:58:58Z</dcterms:modified>
</cp:coreProperties>
</file>